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27.fntdata" ContentType="application/x-fontdata"/>
  <Override PartName="/ppt/fonts/font28.fntdata" ContentType="application/x-fontdata"/>
  <Override PartName="/ppt/fonts/font29.fntdata" ContentType="application/x-fontdata"/>
  <Override PartName="/ppt/fonts/font3.fntdata" ContentType="application/x-fontdata"/>
  <Override PartName="/ppt/fonts/font30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99" r:id="rId6"/>
    <p:sldId id="302" r:id="rId7"/>
    <p:sldId id="300" r:id="rId8"/>
    <p:sldId id="303" r:id="rId9"/>
    <p:sldId id="305" r:id="rId10"/>
    <p:sldId id="263" r:id="rId11"/>
    <p:sldId id="301" r:id="rId12"/>
    <p:sldId id="261" r:id="rId13"/>
    <p:sldId id="344" r:id="rId14"/>
    <p:sldId id="265" r:id="rId15"/>
    <p:sldId id="358" r:id="rId16"/>
    <p:sldId id="364" r:id="rId17"/>
    <p:sldId id="266" r:id="rId18"/>
    <p:sldId id="361" r:id="rId19"/>
    <p:sldId id="369" r:id="rId20"/>
    <p:sldId id="341" r:id="rId21"/>
  </p:sldIdLst>
  <p:sldSz cx="9144000" cy="5143500"/>
  <p:notesSz cx="6858000" cy="9144000"/>
  <p:embeddedFontLst>
    <p:embeddedFont>
      <p:font typeface="Proxima Nova" charset="0"/>
      <p:regular r:id="rId25"/>
      <p:bold r:id="rId26"/>
      <p:italic r:id="rId27"/>
      <p:boldItalic r:id="rId28"/>
    </p:embeddedFont>
    <p:embeddedFont>
      <p:font typeface="Roboto Medium" charset="0"/>
      <p:regular r:id="rId29"/>
      <p:bold r:id="rId30"/>
      <p:italic r:id="rId31"/>
      <p:boldItalic r:id="rId32"/>
    </p:embeddedFont>
    <p:embeddedFont>
      <p:font typeface="Amatic SC" charset="0"/>
      <p:regular r:id="rId33"/>
      <p:bold r:id="rId34"/>
    </p:embeddedFont>
    <p:embeddedFont>
      <p:font typeface="Fira Sans Extra Condensed Medium" charset="0"/>
      <p:regular r:id="rId35"/>
      <p:bold r:id="rId36"/>
      <p:italic r:id="rId37"/>
      <p:boldItalic r:id="rId38"/>
    </p:embeddedFont>
    <p:embeddedFont>
      <p:font typeface="Roboto Condensed" charset="0"/>
      <p:regular r:id="rId39"/>
      <p:bold r:id="rId40"/>
      <p:italic r:id="rId41"/>
      <p:boldItalic r:id="rId42"/>
    </p:embeddedFont>
    <p:embeddedFont>
      <p:font typeface="Squada One" charset="0"/>
      <p:regular r:id="rId43"/>
    </p:embeddedFont>
    <p:embeddedFont>
      <p:font typeface="Roboto Condensed Light" charset="0"/>
      <p:regular r:id="rId44"/>
      <p:bold r:id="rId45"/>
      <p:italic r:id="rId46"/>
      <p:boldItalic r:id="rId47"/>
    </p:embeddedFont>
    <p:embeddedFont>
      <p:font typeface="Proxima Nova Semibold" charset="0"/>
      <p:regular r:id="rId48"/>
      <p:bold r:id="rId49"/>
      <p:boldItalic r:id="rId50"/>
    </p:embeddedFont>
    <p:embeddedFont>
      <p:font typeface="Exo 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526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font" Target="fonts/font30.fntdata"/><Relationship Id="rId53" Type="http://schemas.openxmlformats.org/officeDocument/2006/relationships/font" Target="fonts/font29.fntdata"/><Relationship Id="rId52" Type="http://schemas.openxmlformats.org/officeDocument/2006/relationships/font" Target="fonts/font28.fntdata"/><Relationship Id="rId51" Type="http://schemas.openxmlformats.org/officeDocument/2006/relationships/font" Target="fonts/font27.fntdata"/><Relationship Id="rId50" Type="http://schemas.openxmlformats.org/officeDocument/2006/relationships/font" Target="fonts/font26.fntdata"/><Relationship Id="rId5" Type="http://schemas.openxmlformats.org/officeDocument/2006/relationships/slide" Target="slides/slide2.xml"/><Relationship Id="rId49" Type="http://schemas.openxmlformats.org/officeDocument/2006/relationships/font" Target="fonts/font25.fntdata"/><Relationship Id="rId48" Type="http://schemas.openxmlformats.org/officeDocument/2006/relationships/font" Target="fonts/font24.fntdata"/><Relationship Id="rId47" Type="http://schemas.openxmlformats.org/officeDocument/2006/relationships/font" Target="fonts/font23.fntdata"/><Relationship Id="rId46" Type="http://schemas.openxmlformats.org/officeDocument/2006/relationships/font" Target="fonts/font22.fntdata"/><Relationship Id="rId45" Type="http://schemas.openxmlformats.org/officeDocument/2006/relationships/font" Target="fonts/font21.fntdata"/><Relationship Id="rId44" Type="http://schemas.openxmlformats.org/officeDocument/2006/relationships/font" Target="fonts/font20.fntdata"/><Relationship Id="rId43" Type="http://schemas.openxmlformats.org/officeDocument/2006/relationships/font" Target="fonts/font19.fntdata"/><Relationship Id="rId42" Type="http://schemas.openxmlformats.org/officeDocument/2006/relationships/font" Target="fonts/font18.fntdata"/><Relationship Id="rId41" Type="http://schemas.openxmlformats.org/officeDocument/2006/relationships/font" Target="fonts/font17.fntdata"/><Relationship Id="rId40" Type="http://schemas.openxmlformats.org/officeDocument/2006/relationships/font" Target="fonts/font16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5.fntdata"/><Relationship Id="rId38" Type="http://schemas.openxmlformats.org/officeDocument/2006/relationships/font" Target="fonts/font14.fntdata"/><Relationship Id="rId37" Type="http://schemas.openxmlformats.org/officeDocument/2006/relationships/font" Target="fonts/font13.fntdata"/><Relationship Id="rId36" Type="http://schemas.openxmlformats.org/officeDocument/2006/relationships/font" Target="fonts/font12.fntdata"/><Relationship Id="rId35" Type="http://schemas.openxmlformats.org/officeDocument/2006/relationships/font" Target="fonts/font11.fntdata"/><Relationship Id="rId34" Type="http://schemas.openxmlformats.org/officeDocument/2006/relationships/font" Target="fonts/font10.fntdata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B61304-4A0F-4E11-8080-599F9186F6A5}" type="doc">
      <dgm:prSet loTypeId="process" loCatId="process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06475F0D-9D1A-4BF5-AEE3-CD3F880BC44A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>
              <a:sym typeface="+mn-ea"/>
            </a:rPr>
            <a:t>Refining the </a:t>
          </a:r>
          <a:r>
            <a:rPr lang="en-US" sz="1600">
              <a:sym typeface="+mn-ea"/>
            </a:rPr>
            <a:t>HTTP session</a:t>
          </a:r>
          <a:r>
            <a:rPr lang="en-US" sz="1600"/>
            <a:t/>
          </a:r>
          <a:endParaRPr lang="en-US" sz="1600"/>
        </a:p>
      </dgm:t>
    </dgm:pt>
    <dgm:pt modelId="{E99562FF-418F-46D1-8F86-E0992ED7BA8E}" cxnId="{DC57F444-12D4-47E9-BF59-A13486283F5E}" type="parTrans">
      <dgm:prSet/>
      <dgm:spPr/>
      <dgm:t>
        <a:bodyPr/>
        <a:p>
          <a:endParaRPr lang="en-US"/>
        </a:p>
      </dgm:t>
    </dgm:pt>
    <dgm:pt modelId="{4BD710C9-2F9D-441E-B548-A9989C0147D7}" cxnId="{DC57F444-12D4-47E9-BF59-A13486283F5E}" type="sibTrans">
      <dgm:prSet/>
      <dgm:spPr/>
      <dgm:t>
        <a:bodyPr/>
        <a:p>
          <a:endParaRPr lang="en-US"/>
        </a:p>
      </dgm:t>
    </dgm:pt>
    <dgm:pt modelId="{FE2A3430-07B7-4AF8-8050-E9E6630C707F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sz="1100">
              <a:sym typeface="+mn-ea"/>
            </a:rPr>
            <a:t>Need for decoupling the HTTP session and the tasks completion: closing the connection ust not affect the task</a:t>
          </a:r>
          <a:r>
            <a:rPr lang="en-US" sz="1100">
              <a:sym typeface="+mn-ea"/>
            </a:rPr>
            <a:t/>
          </a:r>
          <a:endParaRPr lang="en-US" sz="1100">
            <a:sym typeface="+mn-ea"/>
          </a:endParaRPr>
        </a:p>
      </dgm:t>
    </dgm:pt>
    <dgm:pt modelId="{FB51E315-BC56-4135-BA1D-66E640931F3A}" cxnId="{636E7167-F528-419E-A3A5-F1A54711B700}" type="parTrans">
      <dgm:prSet/>
      <dgm:spPr/>
      <dgm:t>
        <a:bodyPr/>
        <a:p>
          <a:endParaRPr lang="en-US"/>
        </a:p>
      </dgm:t>
    </dgm:pt>
    <dgm:pt modelId="{9ADD2677-777A-4E9D-AE48-B83F0BAD6874}" cxnId="{636E7167-F528-419E-A3A5-F1A54711B700}" type="sibTrans">
      <dgm:prSet/>
      <dgm:spPr/>
      <dgm:t>
        <a:bodyPr/>
        <a:p>
          <a:endParaRPr lang="en-US"/>
        </a:p>
      </dgm:t>
    </dgm:pt>
    <dgm:pt modelId="{08444339-D1A4-44F8-8D98-12A750FDA47E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sz="1100"/>
            <a:t>HTTPs should be implemented at least between the client and the web application</a:t>
          </a:r>
          <a:endParaRPr lang="en-US" sz="1100"/>
        </a:p>
      </dgm:t>
    </dgm:pt>
    <dgm:pt modelId="{1DF327B6-9F5F-422B-A1EC-68931F3B84FA}" cxnId="{A83EE873-E321-4464-B250-269353B756B7}" type="parTrans">
      <dgm:prSet/>
      <dgm:spPr/>
    </dgm:pt>
    <dgm:pt modelId="{E2A123B2-1E13-43AE-930B-3020D9AE0338}" cxnId="{A83EE873-E321-4464-B250-269353B756B7}" type="sibTrans">
      <dgm:prSet/>
      <dgm:spPr/>
    </dgm:pt>
    <dgm:pt modelId="{C17EA81B-EE8F-4BEA-9D93-831900C89C0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ym typeface="+mn-ea"/>
            </a:rPr>
            <a:t>Data Base Implementation</a:t>
          </a:r>
          <a:r>
            <a:rPr lang="en-US"/>
            <a:t/>
          </a:r>
          <a:endParaRPr lang="en-US"/>
        </a:p>
      </dgm:t>
    </dgm:pt>
    <dgm:pt modelId="{D73C192A-A373-4ACC-BFC9-76609E41CF4E}" cxnId="{C8267B70-530E-425A-A31D-99DFF4E20372}" type="parTrans">
      <dgm:prSet/>
      <dgm:spPr/>
      <dgm:t>
        <a:bodyPr/>
        <a:p>
          <a:endParaRPr lang="en-US"/>
        </a:p>
      </dgm:t>
    </dgm:pt>
    <dgm:pt modelId="{40C2F390-CB3F-4BF4-827D-B8018A5F3BB7}" cxnId="{C8267B70-530E-425A-A31D-99DFF4E20372}" type="sibTrans">
      <dgm:prSet/>
      <dgm:spPr/>
      <dgm:t>
        <a:bodyPr/>
        <a:p>
          <a:endParaRPr lang="en-US"/>
        </a:p>
      </dgm:t>
    </dgm:pt>
    <dgm:pt modelId="{2E055442-BDF6-42BD-8A8A-460CDF6F5C5E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sz="1100">
              <a:sym typeface="+mn-ea"/>
            </a:rPr>
            <a:t>A s</a:t>
          </a:r>
          <a:r>
            <a:rPr lang="en-US" sz="1100">
              <a:sym typeface="+mn-ea"/>
            </a:rPr>
            <a:t>ingle DB shared by all the dhiria systems? Due to their ethereoginity, is it bette to have one DB for each system?</a:t>
          </a:r>
          <a:endParaRPr lang="en-US" sz="1100">
            <a:sym typeface="+mn-ea"/>
          </a:endParaRPr>
        </a:p>
      </dgm:t>
    </dgm:pt>
    <dgm:pt modelId="{291EBA52-15FB-4985-9632-D5F9BE62ACD1}" cxnId="{FE852437-8AC5-4CBD-B01D-1A8F314CD4E4}" type="parTrans">
      <dgm:prSet/>
      <dgm:spPr/>
      <dgm:t>
        <a:bodyPr/>
        <a:p>
          <a:endParaRPr lang="en-US"/>
        </a:p>
      </dgm:t>
    </dgm:pt>
    <dgm:pt modelId="{87346316-64F3-4945-9984-33BC77341C9F}" cxnId="{FE852437-8AC5-4CBD-B01D-1A8F314CD4E4}" type="sibTrans">
      <dgm:prSet/>
      <dgm:spPr/>
      <dgm:t>
        <a:bodyPr/>
        <a:p>
          <a:endParaRPr lang="en-US"/>
        </a:p>
      </dgm:t>
    </dgm:pt>
    <dgm:pt modelId="{75E7E8A4-1252-4479-9C3A-E3BE13A1BA5D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sz="1100"/>
            <a:t>With respect to Timex, who should access the DB?</a:t>
          </a:r>
          <a:endParaRPr lang="en-US" sz="1100"/>
        </a:p>
      </dgm:t>
    </dgm:pt>
    <dgm:pt modelId="{35DD2C80-8E1A-4438-89F0-A21FCFF22674}" cxnId="{A17B45E9-E06D-4F91-B335-DE26A62D7A99}" type="parTrans">
      <dgm:prSet/>
      <dgm:spPr/>
    </dgm:pt>
    <dgm:pt modelId="{5DA9BB5D-5DAB-48C4-9E14-CA57C20C40CA}" cxnId="{A17B45E9-E06D-4F91-B335-DE26A62D7A99}" type="sibTrans">
      <dgm:prSet/>
      <dgm:spPr/>
    </dgm:pt>
    <dgm:pt modelId="{F8AA45C2-9B64-443E-B417-8F763CDDE741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sz="1100"/>
            <a:t> </a:t>
          </a:r>
          <a:r>
            <a:rPr lang="en-US" sz="1100"/>
            <a:t>Performance oriented implementation</a:t>
          </a:r>
          <a:r>
            <a:rPr lang="en-US" sz="1100"/>
            <a:t/>
          </a:r>
          <a:endParaRPr lang="en-US" sz="1100"/>
        </a:p>
      </dgm:t>
    </dgm:pt>
    <dgm:pt modelId="{7A11C61F-4ADE-40BF-A98B-802D43EAD0CE}" cxnId="{44214D8A-D751-41B0-BF5D-753531D9C61F}" type="parTrans">
      <dgm:prSet/>
      <dgm:spPr/>
    </dgm:pt>
    <dgm:pt modelId="{46B04DF1-82F2-425C-B38E-BDABA943278A}" cxnId="{44214D8A-D751-41B0-BF5D-753531D9C61F}" type="sibTrans">
      <dgm:prSet/>
      <dgm:spPr/>
    </dgm:pt>
    <dgm:pt modelId="{89CF50F2-3EE8-4308-BA46-57745656A4AA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ym typeface="+mn-ea"/>
            </a:rPr>
            <a:t>New</a:t>
          </a:r>
          <a:r>
            <a:rPr lang="en-US">
              <a:sym typeface="+mn-ea"/>
            </a:rPr>
            <a:t> </a:t>
          </a:r>
          <a:r>
            <a:rPr lang="en-US">
              <a:sym typeface="+mn-ea"/>
            </a:rPr>
            <a:t>Web Application</a:t>
          </a:r>
          <a:r>
            <a:rPr lang="en-US"/>
            <a:t/>
          </a:r>
          <a:endParaRPr lang="en-US"/>
        </a:p>
      </dgm:t>
    </dgm:pt>
    <dgm:pt modelId="{D242A0FB-DF73-49CA-BA3C-BD459F366127}" cxnId="{F51167FC-EF50-4814-8524-A9EF23AD6489}" type="parTrans">
      <dgm:prSet/>
      <dgm:spPr/>
      <dgm:t>
        <a:bodyPr/>
        <a:p>
          <a:endParaRPr lang="en-US"/>
        </a:p>
      </dgm:t>
    </dgm:pt>
    <dgm:pt modelId="{9604C662-124F-4916-B7BB-4DF131431D56}" cxnId="{F51167FC-EF50-4814-8524-A9EF23AD6489}" type="sibTrans">
      <dgm:prSet/>
      <dgm:spPr/>
      <dgm:t>
        <a:bodyPr/>
        <a:p>
          <a:endParaRPr lang="en-US"/>
        </a:p>
      </dgm:t>
    </dgm:pt>
    <dgm:pt modelId="{A4CBB6B8-84E6-41DA-A253-F380CBF4C16F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sz="1100">
              <a:sym typeface="+mn-ea"/>
            </a:rPr>
            <a:t>The web application must be able to supports the login phase, retrieving an showing to a users all their related data and tasks</a:t>
          </a:r>
          <a:r>
            <a:rPr lang="en-US" sz="1100"/>
            <a:t/>
          </a:r>
          <a:endParaRPr lang="en-US" sz="1100"/>
        </a:p>
      </dgm:t>
    </dgm:pt>
    <dgm:pt modelId="{6BF9AA0B-A851-4ABD-9BE8-1336C9738AB8}" cxnId="{5FE99159-8DA1-4909-85EC-A7BB8DD6022B}" type="parTrans">
      <dgm:prSet/>
      <dgm:spPr/>
      <dgm:t>
        <a:bodyPr/>
        <a:p>
          <a:endParaRPr lang="en-US"/>
        </a:p>
      </dgm:t>
    </dgm:pt>
    <dgm:pt modelId="{B71ACFC2-160E-4438-99B2-0295109B5775}" cxnId="{5FE99159-8DA1-4909-85EC-A7BB8DD6022B}" type="sibTrans">
      <dgm:prSet/>
      <dgm:spPr/>
      <dgm:t>
        <a:bodyPr/>
        <a:p>
          <a:endParaRPr lang="en-US"/>
        </a:p>
      </dgm:t>
    </dgm:pt>
    <dgm:pt modelId="{C54DC9FB-E6AA-4C6F-8F59-89DA5C324935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sz="1100">
              <a:sym typeface="+mn-ea"/>
            </a:rPr>
            <a:t>For each task still in progress, the web app should show the percentage of completion of it</a:t>
          </a:r>
          <a:r>
            <a:rPr lang="en-US" sz="1100">
              <a:sym typeface="+mn-ea"/>
            </a:rPr>
            <a:t/>
          </a:r>
          <a:endParaRPr lang="en-US" sz="1100">
            <a:sym typeface="+mn-ea"/>
          </a:endParaRPr>
        </a:p>
      </dgm:t>
    </dgm:pt>
    <dgm:pt modelId="{9ED78232-92DF-4F63-A645-020C64DC7C96}" cxnId="{90087231-B09E-4EC9-BF5C-8FBB0F780DB4}" type="parTrans">
      <dgm:prSet/>
      <dgm:spPr/>
    </dgm:pt>
    <dgm:pt modelId="{75175BD3-37FC-4F52-8C40-CB12CA1DC0B0}" cxnId="{90087231-B09E-4EC9-BF5C-8FBB0F780DB4}" type="sibTrans">
      <dgm:prSet/>
      <dgm:spPr/>
    </dgm:pt>
    <dgm:pt modelId="{7894115B-AABB-46F2-A52E-C27597016790}" type="pres">
      <dgm:prSet presAssocID="{B3B61304-4A0F-4E11-8080-599F9186F6A5}" presName="Name0" presStyleCnt="0">
        <dgm:presLayoutVars>
          <dgm:dir/>
          <dgm:animLvl val="lvl"/>
          <dgm:resizeHandles val="exact"/>
        </dgm:presLayoutVars>
      </dgm:prSet>
      <dgm:spPr/>
    </dgm:pt>
    <dgm:pt modelId="{56D916F2-6768-419D-835D-0E92CC7C803C}" type="pres">
      <dgm:prSet presAssocID="{B3B61304-4A0F-4E11-8080-599F9186F6A5}" presName="tSp" presStyleCnt="0"/>
      <dgm:spPr/>
    </dgm:pt>
    <dgm:pt modelId="{ECD0F423-0D40-44D8-AF71-D97C3F9DF26B}" type="pres">
      <dgm:prSet presAssocID="{B3B61304-4A0F-4E11-8080-599F9186F6A5}" presName="bSp" presStyleCnt="0"/>
      <dgm:spPr/>
    </dgm:pt>
    <dgm:pt modelId="{77157E72-C09D-4CF2-AEC0-0324FBF39226}" type="pres">
      <dgm:prSet presAssocID="{B3B61304-4A0F-4E11-8080-599F9186F6A5}" presName="process" presStyleCnt="0"/>
      <dgm:spPr/>
    </dgm:pt>
    <dgm:pt modelId="{29C62E5B-77E6-4FD6-95C8-E16514EA592F}" type="pres">
      <dgm:prSet presAssocID="{06475F0D-9D1A-4BF5-AEE3-CD3F880BC44A}" presName="composite1" presStyleCnt="0"/>
      <dgm:spPr/>
    </dgm:pt>
    <dgm:pt modelId="{24BEEBBD-4900-44F6-A6F9-3F722A9F3012}" type="pres">
      <dgm:prSet presAssocID="{06475F0D-9D1A-4BF5-AEE3-CD3F880BC44A}" presName="dummyNode1" presStyleCnt="0"/>
      <dgm:spPr/>
    </dgm:pt>
    <dgm:pt modelId="{EA4C33C9-9B7B-4236-9D97-1954A4D46745}" type="pres">
      <dgm:prSet presAssocID="{06475F0D-9D1A-4BF5-AEE3-CD3F880BC44A}" presName="childNode1" presStyleLbl="bgAcc1" presStyleIdx="0" presStyleCnt="3">
        <dgm:presLayoutVars>
          <dgm:bulletEnabled val="1"/>
        </dgm:presLayoutVars>
      </dgm:prSet>
      <dgm:spPr/>
    </dgm:pt>
    <dgm:pt modelId="{1E8A37B1-D464-40AA-8171-F21D027B523A}" type="pres">
      <dgm:prSet presAssocID="{06475F0D-9D1A-4BF5-AEE3-CD3F880BC44A}" presName="childNode1tx" presStyleCnt="0">
        <dgm:presLayoutVars>
          <dgm:bulletEnabled val="1"/>
        </dgm:presLayoutVars>
      </dgm:prSet>
      <dgm:spPr/>
    </dgm:pt>
    <dgm:pt modelId="{50F89035-D090-4CAD-827E-5FE864D0CC7D}" type="pres">
      <dgm:prSet presAssocID="{06475F0D-9D1A-4BF5-AEE3-CD3F880BC44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920CA769-40FC-4401-A1E0-FD4D856E9B21}" type="pres">
      <dgm:prSet presAssocID="{06475F0D-9D1A-4BF5-AEE3-CD3F880BC44A}" presName="connSite1" presStyleCnt="0"/>
      <dgm:spPr/>
    </dgm:pt>
    <dgm:pt modelId="{B871E909-CC84-4270-8398-F5F049AEA932}" type="pres">
      <dgm:prSet presAssocID="{4BD710C9-2F9D-441E-B548-A9989C0147D7}" presName="Name9" presStyleLbl="sibTrans2D1" presStyleIdx="0" presStyleCnt="2"/>
      <dgm:spPr/>
    </dgm:pt>
    <dgm:pt modelId="{5381038C-A52C-40F2-AE25-892F98A4F272}" type="pres">
      <dgm:prSet presAssocID="{C17EA81B-EE8F-4BEA-9D93-831900C89C00}" presName="composite2" presStyleCnt="0"/>
      <dgm:spPr/>
    </dgm:pt>
    <dgm:pt modelId="{8C60EF28-DEE2-471E-9110-F1DE84254762}" type="pres">
      <dgm:prSet presAssocID="{C17EA81B-EE8F-4BEA-9D93-831900C89C00}" presName="dummyNode2" presStyleCnt="0"/>
      <dgm:spPr/>
    </dgm:pt>
    <dgm:pt modelId="{8C4A7715-D8F8-4D2B-94CE-98F25CB35172}" type="pres">
      <dgm:prSet presAssocID="{C17EA81B-EE8F-4BEA-9D93-831900C89C00}" presName="childNode2" presStyleLbl="bgAcc1" presStyleIdx="1" presStyleCnt="3">
        <dgm:presLayoutVars>
          <dgm:bulletEnabled val="1"/>
        </dgm:presLayoutVars>
      </dgm:prSet>
      <dgm:spPr/>
    </dgm:pt>
    <dgm:pt modelId="{E6E63E6B-9802-4903-9CE3-5D4A716AEA02}" type="pres">
      <dgm:prSet presAssocID="{C17EA81B-EE8F-4BEA-9D93-831900C89C00}" presName="childNode2tx" presStyleCnt="0">
        <dgm:presLayoutVars>
          <dgm:bulletEnabled val="1"/>
        </dgm:presLayoutVars>
      </dgm:prSet>
      <dgm:spPr/>
    </dgm:pt>
    <dgm:pt modelId="{D48BF050-6660-4D4F-AF7C-757C782402D6}" type="pres">
      <dgm:prSet presAssocID="{C17EA81B-EE8F-4BEA-9D93-831900C89C00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0D59B193-1E3C-4187-9E9F-A2912DCADAC6}" type="pres">
      <dgm:prSet presAssocID="{C17EA81B-EE8F-4BEA-9D93-831900C89C00}" presName="connSite2" presStyleCnt="0"/>
      <dgm:spPr/>
    </dgm:pt>
    <dgm:pt modelId="{FB15DAFD-B404-4CB3-9791-947A7CB3C00D}" type="pres">
      <dgm:prSet presAssocID="{40C2F390-CB3F-4BF4-827D-B8018A5F3BB7}" presName="Name18" presStyleLbl="sibTrans2D1" presStyleIdx="1" presStyleCnt="2"/>
      <dgm:spPr/>
    </dgm:pt>
    <dgm:pt modelId="{754F4C32-447F-4E14-8ED3-35A922A043A5}" type="pres">
      <dgm:prSet presAssocID="{89CF50F2-3EE8-4308-BA46-57745656A4AA}" presName="composite1" presStyleCnt="0"/>
      <dgm:spPr/>
    </dgm:pt>
    <dgm:pt modelId="{020AEDA5-DA09-4A53-AF58-AED2EF90E935}" type="pres">
      <dgm:prSet presAssocID="{89CF50F2-3EE8-4308-BA46-57745656A4AA}" presName="dummyNode1" presStyleCnt="0"/>
      <dgm:spPr/>
    </dgm:pt>
    <dgm:pt modelId="{0428F0A0-98D5-457A-BE43-28F46915FA56}" type="pres">
      <dgm:prSet presAssocID="{89CF50F2-3EE8-4308-BA46-57745656A4AA}" presName="childNode1" presStyleLbl="bgAcc1" presStyleIdx="2" presStyleCnt="3">
        <dgm:presLayoutVars>
          <dgm:bulletEnabled val="1"/>
        </dgm:presLayoutVars>
      </dgm:prSet>
      <dgm:spPr/>
    </dgm:pt>
    <dgm:pt modelId="{F4682735-7E21-4BD6-A94E-5C31E3B718FD}" type="pres">
      <dgm:prSet presAssocID="{89CF50F2-3EE8-4308-BA46-57745656A4AA}" presName="childNode1tx" presStyleCnt="0">
        <dgm:presLayoutVars>
          <dgm:bulletEnabled val="1"/>
        </dgm:presLayoutVars>
      </dgm:prSet>
      <dgm:spPr/>
    </dgm:pt>
    <dgm:pt modelId="{E8647766-AE1D-45F8-B3AB-5EEE3BDE8498}" type="pres">
      <dgm:prSet presAssocID="{89CF50F2-3EE8-4308-BA46-57745656A4AA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96D6127B-1D73-45CB-82BD-67878CD7892E}" type="pres">
      <dgm:prSet presAssocID="{89CF50F2-3EE8-4308-BA46-57745656A4AA}" presName="connSite1" presStyleCnt="0"/>
      <dgm:spPr/>
    </dgm:pt>
  </dgm:ptLst>
  <dgm:cxnLst>
    <dgm:cxn modelId="{DC57F444-12D4-47E9-BF59-A13486283F5E}" srcId="{B3B61304-4A0F-4E11-8080-599F9186F6A5}" destId="{06475F0D-9D1A-4BF5-AEE3-CD3F880BC44A}" srcOrd="0" destOrd="0" parTransId="{E99562FF-418F-46D1-8F86-E0992ED7BA8E}" sibTransId="{4BD710C9-2F9D-441E-B548-A9989C0147D7}"/>
    <dgm:cxn modelId="{636E7167-F528-419E-A3A5-F1A54711B700}" srcId="{06475F0D-9D1A-4BF5-AEE3-CD3F880BC44A}" destId="{FE2A3430-07B7-4AF8-8050-E9E6630C707F}" srcOrd="0" destOrd="0" parTransId="{FB51E315-BC56-4135-BA1D-66E640931F3A}" sibTransId="{9ADD2677-777A-4E9D-AE48-B83F0BAD6874}"/>
    <dgm:cxn modelId="{A83EE873-E321-4464-B250-269353B756B7}" srcId="{06475F0D-9D1A-4BF5-AEE3-CD3F880BC44A}" destId="{08444339-D1A4-44F8-8D98-12A750FDA47E}" srcOrd="1" destOrd="0" parTransId="{1DF327B6-9F5F-422B-A1EC-68931F3B84FA}" sibTransId="{E2A123B2-1E13-43AE-930B-3020D9AE0338}"/>
    <dgm:cxn modelId="{C8267B70-530E-425A-A31D-99DFF4E20372}" srcId="{B3B61304-4A0F-4E11-8080-599F9186F6A5}" destId="{C17EA81B-EE8F-4BEA-9D93-831900C89C00}" srcOrd="1" destOrd="0" parTransId="{D73C192A-A373-4ACC-BFC9-76609E41CF4E}" sibTransId="{40C2F390-CB3F-4BF4-827D-B8018A5F3BB7}"/>
    <dgm:cxn modelId="{FE852437-8AC5-4CBD-B01D-1A8F314CD4E4}" srcId="{C17EA81B-EE8F-4BEA-9D93-831900C89C00}" destId="{2E055442-BDF6-42BD-8A8A-460CDF6F5C5E}" srcOrd="0" destOrd="1" parTransId="{291EBA52-15FB-4985-9632-D5F9BE62ACD1}" sibTransId="{87346316-64F3-4945-9984-33BC77341C9F}"/>
    <dgm:cxn modelId="{A17B45E9-E06D-4F91-B335-DE26A62D7A99}" srcId="{C17EA81B-EE8F-4BEA-9D93-831900C89C00}" destId="{75E7E8A4-1252-4479-9C3A-E3BE13A1BA5D}" srcOrd="1" destOrd="1" parTransId="{35DD2C80-8E1A-4438-89F0-A21FCFF22674}" sibTransId="{5DA9BB5D-5DAB-48C4-9E14-CA57C20C40CA}"/>
    <dgm:cxn modelId="{44214D8A-D751-41B0-BF5D-753531D9C61F}" srcId="{C17EA81B-EE8F-4BEA-9D93-831900C89C00}" destId="{F8AA45C2-9B64-443E-B417-8F763CDDE741}" srcOrd="2" destOrd="1" parTransId="{7A11C61F-4ADE-40BF-A98B-802D43EAD0CE}" sibTransId="{46B04DF1-82F2-425C-B38E-BDABA943278A}"/>
    <dgm:cxn modelId="{F51167FC-EF50-4814-8524-A9EF23AD6489}" srcId="{B3B61304-4A0F-4E11-8080-599F9186F6A5}" destId="{89CF50F2-3EE8-4308-BA46-57745656A4AA}" srcOrd="2" destOrd="0" parTransId="{D242A0FB-DF73-49CA-BA3C-BD459F366127}" sibTransId="{9604C662-124F-4916-B7BB-4DF131431D56}"/>
    <dgm:cxn modelId="{5FE99159-8DA1-4909-85EC-A7BB8DD6022B}" srcId="{89CF50F2-3EE8-4308-BA46-57745656A4AA}" destId="{A4CBB6B8-84E6-41DA-A253-F380CBF4C16F}" srcOrd="0" destOrd="2" parTransId="{6BF9AA0B-A851-4ABD-9BE8-1336C9738AB8}" sibTransId="{B71ACFC2-160E-4438-99B2-0295109B5775}"/>
    <dgm:cxn modelId="{90087231-B09E-4EC9-BF5C-8FBB0F780DB4}" srcId="{89CF50F2-3EE8-4308-BA46-57745656A4AA}" destId="{C54DC9FB-E6AA-4C6F-8F59-89DA5C324935}" srcOrd="1" destOrd="2" parTransId="{9ED78232-92DF-4F63-A645-020C64DC7C96}" sibTransId="{75175BD3-37FC-4F52-8C40-CB12CA1DC0B0}"/>
    <dgm:cxn modelId="{F83F8BD0-6CF0-4B23-9839-E997FE0C7732}" type="presOf" srcId="{B3B61304-4A0F-4E11-8080-599F9186F6A5}" destId="{7894115B-AABB-46F2-A52E-C27597016790}" srcOrd="0" destOrd="0" presId="urn:microsoft.com/office/officeart/2005/8/layout/hProcess4"/>
    <dgm:cxn modelId="{2A1EA13E-9BF4-4D83-9910-00F9012BB69F}" type="presParOf" srcId="{7894115B-AABB-46F2-A52E-C27597016790}" destId="{56D916F2-6768-419D-835D-0E92CC7C803C}" srcOrd="0" destOrd="0" presId="urn:microsoft.com/office/officeart/2005/8/layout/hProcess4"/>
    <dgm:cxn modelId="{67525F92-7F8D-4790-9B59-02A5E99703CE}" type="presParOf" srcId="{7894115B-AABB-46F2-A52E-C27597016790}" destId="{ECD0F423-0D40-44D8-AF71-D97C3F9DF26B}" srcOrd="1" destOrd="0" presId="urn:microsoft.com/office/officeart/2005/8/layout/hProcess4"/>
    <dgm:cxn modelId="{151D9019-B778-4B48-850B-F75F187A48C2}" type="presParOf" srcId="{7894115B-AABB-46F2-A52E-C27597016790}" destId="{77157E72-C09D-4CF2-AEC0-0324FBF39226}" srcOrd="2" destOrd="0" presId="urn:microsoft.com/office/officeart/2005/8/layout/hProcess4"/>
    <dgm:cxn modelId="{EEE37692-4DA7-4EA3-BFF4-1EB5230A7DF2}" type="presParOf" srcId="{77157E72-C09D-4CF2-AEC0-0324FBF39226}" destId="{29C62E5B-77E6-4FD6-95C8-E16514EA592F}" srcOrd="0" destOrd="2" presId="urn:microsoft.com/office/officeart/2005/8/layout/hProcess4"/>
    <dgm:cxn modelId="{1C01222A-92C6-42DD-8E4B-3F30D7179CC0}" type="presParOf" srcId="{29C62E5B-77E6-4FD6-95C8-E16514EA592F}" destId="{24BEEBBD-4900-44F6-A6F9-3F722A9F3012}" srcOrd="0" destOrd="0" presId="urn:microsoft.com/office/officeart/2005/8/layout/hProcess4"/>
    <dgm:cxn modelId="{1F90DF4A-0537-4D6E-A979-5F51809FE46C}" type="presParOf" srcId="{29C62E5B-77E6-4FD6-95C8-E16514EA592F}" destId="{EA4C33C9-9B7B-4236-9D97-1954A4D46745}" srcOrd="1" destOrd="0" presId="urn:microsoft.com/office/officeart/2005/8/layout/hProcess4"/>
    <dgm:cxn modelId="{AB0011F3-CD6E-485C-AC32-B4360D1CA93B}" type="presOf" srcId="{FE2A3430-07B7-4AF8-8050-E9E6630C707F}" destId="{EA4C33C9-9B7B-4236-9D97-1954A4D46745}" srcOrd="0" destOrd="0" presId="urn:microsoft.com/office/officeart/2005/8/layout/hProcess4"/>
    <dgm:cxn modelId="{E74708D3-ACB7-4314-BAF7-7FCF80BFE5E9}" type="presOf" srcId="{08444339-D1A4-44F8-8D98-12A750FDA47E}" destId="{EA4C33C9-9B7B-4236-9D97-1954A4D46745}" srcOrd="0" destOrd="1" presId="urn:microsoft.com/office/officeart/2005/8/layout/hProcess4"/>
    <dgm:cxn modelId="{0229CBB2-361A-47FA-A662-25A7C40D2D3B}" type="presParOf" srcId="{29C62E5B-77E6-4FD6-95C8-E16514EA592F}" destId="{1E8A37B1-D464-40AA-8171-F21D027B523A}" srcOrd="2" destOrd="0" presId="urn:microsoft.com/office/officeart/2005/8/layout/hProcess4"/>
    <dgm:cxn modelId="{53A57F66-6328-4D4E-B253-F245D0C23A7C}" type="presOf" srcId="{FE2A3430-07B7-4AF8-8050-E9E6630C707F}" destId="{1E8A37B1-D464-40AA-8171-F21D027B523A}" srcOrd="1" destOrd="0" presId="urn:microsoft.com/office/officeart/2005/8/layout/hProcess4"/>
    <dgm:cxn modelId="{415BC7CC-DF24-4DE4-9B90-48015CBC04B6}" type="presOf" srcId="{08444339-D1A4-44F8-8D98-12A750FDA47E}" destId="{1E8A37B1-D464-40AA-8171-F21D027B523A}" srcOrd="1" destOrd="1" presId="urn:microsoft.com/office/officeart/2005/8/layout/hProcess4"/>
    <dgm:cxn modelId="{93913B82-8112-4AE1-8A91-1CB4DD8D2AA3}" type="presParOf" srcId="{29C62E5B-77E6-4FD6-95C8-E16514EA592F}" destId="{50F89035-D090-4CAD-827E-5FE864D0CC7D}" srcOrd="3" destOrd="0" presId="urn:microsoft.com/office/officeart/2005/8/layout/hProcess4"/>
    <dgm:cxn modelId="{46F7A548-E75D-41F4-8DC0-7A32524EB2A9}" type="presOf" srcId="{06475F0D-9D1A-4BF5-AEE3-CD3F880BC44A}" destId="{50F89035-D090-4CAD-827E-5FE864D0CC7D}" srcOrd="0" destOrd="0" presId="urn:microsoft.com/office/officeart/2005/8/layout/hProcess4"/>
    <dgm:cxn modelId="{470F9A08-7FA7-483A-9D11-9AED333924D6}" type="presParOf" srcId="{29C62E5B-77E6-4FD6-95C8-E16514EA592F}" destId="{920CA769-40FC-4401-A1E0-FD4D856E9B21}" srcOrd="4" destOrd="0" presId="urn:microsoft.com/office/officeart/2005/8/layout/hProcess4"/>
    <dgm:cxn modelId="{49F07DB3-A5A4-464B-A3ED-B1EB24A09B82}" type="presParOf" srcId="{77157E72-C09D-4CF2-AEC0-0324FBF39226}" destId="{B871E909-CC84-4270-8398-F5F049AEA932}" srcOrd="1" destOrd="2" presId="urn:microsoft.com/office/officeart/2005/8/layout/hProcess4"/>
    <dgm:cxn modelId="{3F64DD08-C804-4DB2-A216-548B96A81B4F}" type="presOf" srcId="{4BD710C9-2F9D-441E-B548-A9989C0147D7}" destId="{B871E909-CC84-4270-8398-F5F049AEA932}" srcOrd="0" destOrd="0" presId="urn:microsoft.com/office/officeart/2005/8/layout/hProcess4"/>
    <dgm:cxn modelId="{5A505F70-05B8-42F7-9E6D-BCFAF4B9C9AC}" type="presParOf" srcId="{77157E72-C09D-4CF2-AEC0-0324FBF39226}" destId="{5381038C-A52C-40F2-AE25-892F98A4F272}" srcOrd="2" destOrd="2" presId="urn:microsoft.com/office/officeart/2005/8/layout/hProcess4"/>
    <dgm:cxn modelId="{4181F663-02E0-4411-AD60-F851FB7E1490}" type="presParOf" srcId="{5381038C-A52C-40F2-AE25-892F98A4F272}" destId="{8C60EF28-DEE2-471E-9110-F1DE84254762}" srcOrd="0" destOrd="2" presId="urn:microsoft.com/office/officeart/2005/8/layout/hProcess4"/>
    <dgm:cxn modelId="{7CFD147B-483A-494E-876C-C7511AB6D510}" type="presParOf" srcId="{5381038C-A52C-40F2-AE25-892F98A4F272}" destId="{8C4A7715-D8F8-4D2B-94CE-98F25CB35172}" srcOrd="1" destOrd="2" presId="urn:microsoft.com/office/officeart/2005/8/layout/hProcess4"/>
    <dgm:cxn modelId="{49697E66-E12D-4C46-95B5-CA25B92EB1DA}" type="presOf" srcId="{2E055442-BDF6-42BD-8A8A-460CDF6F5C5E}" destId="{8C4A7715-D8F8-4D2B-94CE-98F25CB35172}" srcOrd="0" destOrd="0" presId="urn:microsoft.com/office/officeart/2005/8/layout/hProcess4"/>
    <dgm:cxn modelId="{7B02E1E9-94D1-4057-9861-FA10AB74A6FE}" type="presOf" srcId="{75E7E8A4-1252-4479-9C3A-E3BE13A1BA5D}" destId="{8C4A7715-D8F8-4D2B-94CE-98F25CB35172}" srcOrd="0" destOrd="1" presId="urn:microsoft.com/office/officeart/2005/8/layout/hProcess4"/>
    <dgm:cxn modelId="{CF322911-416B-4168-8573-FF034219BFA1}" type="presOf" srcId="{F8AA45C2-9B64-443E-B417-8F763CDDE741}" destId="{8C4A7715-D8F8-4D2B-94CE-98F25CB35172}" srcOrd="0" destOrd="2" presId="urn:microsoft.com/office/officeart/2005/8/layout/hProcess4"/>
    <dgm:cxn modelId="{A8BD2BAF-64D7-461E-8502-FFB08D0D4F1A}" type="presParOf" srcId="{5381038C-A52C-40F2-AE25-892F98A4F272}" destId="{E6E63E6B-9802-4903-9CE3-5D4A716AEA02}" srcOrd="2" destOrd="2" presId="urn:microsoft.com/office/officeart/2005/8/layout/hProcess4"/>
    <dgm:cxn modelId="{F3AA9951-CCB9-4D85-9E0C-28B9F588D970}" type="presOf" srcId="{2E055442-BDF6-42BD-8A8A-460CDF6F5C5E}" destId="{E6E63E6B-9802-4903-9CE3-5D4A716AEA02}" srcOrd="1" destOrd="0" presId="urn:microsoft.com/office/officeart/2005/8/layout/hProcess4"/>
    <dgm:cxn modelId="{E44BE5B8-AEA0-42E6-A5BF-E4DFD698BC7D}" type="presOf" srcId="{75E7E8A4-1252-4479-9C3A-E3BE13A1BA5D}" destId="{E6E63E6B-9802-4903-9CE3-5D4A716AEA02}" srcOrd="1" destOrd="1" presId="urn:microsoft.com/office/officeart/2005/8/layout/hProcess4"/>
    <dgm:cxn modelId="{24492F5D-485F-4599-82B9-533C0212BF71}" type="presOf" srcId="{F8AA45C2-9B64-443E-B417-8F763CDDE741}" destId="{E6E63E6B-9802-4903-9CE3-5D4A716AEA02}" srcOrd="1" destOrd="2" presId="urn:microsoft.com/office/officeart/2005/8/layout/hProcess4"/>
    <dgm:cxn modelId="{7B385140-645D-4113-A6B1-235D7773875E}" type="presParOf" srcId="{5381038C-A52C-40F2-AE25-892F98A4F272}" destId="{D48BF050-6660-4D4F-AF7C-757C782402D6}" srcOrd="3" destOrd="2" presId="urn:microsoft.com/office/officeart/2005/8/layout/hProcess4"/>
    <dgm:cxn modelId="{B18AB5A4-8DCB-4717-BD32-34EC24C8AB24}" type="presOf" srcId="{C17EA81B-EE8F-4BEA-9D93-831900C89C00}" destId="{D48BF050-6660-4D4F-AF7C-757C782402D6}" srcOrd="0" destOrd="0" presId="urn:microsoft.com/office/officeart/2005/8/layout/hProcess4"/>
    <dgm:cxn modelId="{1080582A-F987-402B-8966-2BE822B4141F}" type="presParOf" srcId="{5381038C-A52C-40F2-AE25-892F98A4F272}" destId="{0D59B193-1E3C-4187-9E9F-A2912DCADAC6}" srcOrd="4" destOrd="2" presId="urn:microsoft.com/office/officeart/2005/8/layout/hProcess4"/>
    <dgm:cxn modelId="{807C8A75-92C0-4A3A-B171-C4B5D04E2399}" type="presParOf" srcId="{77157E72-C09D-4CF2-AEC0-0324FBF39226}" destId="{FB15DAFD-B404-4CB3-9791-947A7CB3C00D}" srcOrd="3" destOrd="2" presId="urn:microsoft.com/office/officeart/2005/8/layout/hProcess4"/>
    <dgm:cxn modelId="{66D20167-6E0B-4EF0-A6B5-2C29A4985A39}" type="presOf" srcId="{40C2F390-CB3F-4BF4-827D-B8018A5F3BB7}" destId="{FB15DAFD-B404-4CB3-9791-947A7CB3C00D}" srcOrd="0" destOrd="0" presId="urn:microsoft.com/office/officeart/2005/8/layout/hProcess4"/>
    <dgm:cxn modelId="{2207AE6B-2E9A-4F21-9607-7A40E0F98DDE}" type="presParOf" srcId="{77157E72-C09D-4CF2-AEC0-0324FBF39226}" destId="{754F4C32-447F-4E14-8ED3-35A922A043A5}" srcOrd="4" destOrd="2" presId="urn:microsoft.com/office/officeart/2005/8/layout/hProcess4"/>
    <dgm:cxn modelId="{B22D403A-D5BD-42D8-9732-AA6A36646953}" type="presParOf" srcId="{754F4C32-447F-4E14-8ED3-35A922A043A5}" destId="{020AEDA5-DA09-4A53-AF58-AED2EF90E935}" srcOrd="0" destOrd="4" presId="urn:microsoft.com/office/officeart/2005/8/layout/hProcess4"/>
    <dgm:cxn modelId="{3380F546-518A-408C-A1FB-8DF4DA86C5EB}" type="presParOf" srcId="{754F4C32-447F-4E14-8ED3-35A922A043A5}" destId="{0428F0A0-98D5-457A-BE43-28F46915FA56}" srcOrd="1" destOrd="4" presId="urn:microsoft.com/office/officeart/2005/8/layout/hProcess4"/>
    <dgm:cxn modelId="{5E341784-06D2-40E5-BADE-3DA03CE9653B}" type="presOf" srcId="{A4CBB6B8-84E6-41DA-A253-F380CBF4C16F}" destId="{0428F0A0-98D5-457A-BE43-28F46915FA56}" srcOrd="0" destOrd="0" presId="urn:microsoft.com/office/officeart/2005/8/layout/hProcess4"/>
    <dgm:cxn modelId="{8CBF15BD-0BD4-4A3E-9D18-A3FC21925649}" type="presOf" srcId="{C54DC9FB-E6AA-4C6F-8F59-89DA5C324935}" destId="{0428F0A0-98D5-457A-BE43-28F46915FA56}" srcOrd="0" destOrd="1" presId="urn:microsoft.com/office/officeart/2005/8/layout/hProcess4"/>
    <dgm:cxn modelId="{BABD48DA-40BC-4467-BCA4-9D6FC34BAF76}" type="presParOf" srcId="{754F4C32-447F-4E14-8ED3-35A922A043A5}" destId="{F4682735-7E21-4BD6-A94E-5C31E3B718FD}" srcOrd="2" destOrd="4" presId="urn:microsoft.com/office/officeart/2005/8/layout/hProcess4"/>
    <dgm:cxn modelId="{B36A5DB4-D9AF-4E12-9BEA-5D403BAEA0C5}" type="presOf" srcId="{A4CBB6B8-84E6-41DA-A253-F380CBF4C16F}" destId="{F4682735-7E21-4BD6-A94E-5C31E3B718FD}" srcOrd="1" destOrd="0" presId="urn:microsoft.com/office/officeart/2005/8/layout/hProcess4"/>
    <dgm:cxn modelId="{A854BF33-0EDA-4550-9372-61E0575ED2C0}" type="presOf" srcId="{C54DC9FB-E6AA-4C6F-8F59-89DA5C324935}" destId="{F4682735-7E21-4BD6-A94E-5C31E3B718FD}" srcOrd="1" destOrd="1" presId="urn:microsoft.com/office/officeart/2005/8/layout/hProcess4"/>
    <dgm:cxn modelId="{590DAA84-0E14-4C16-B329-B56E206EA578}" type="presParOf" srcId="{754F4C32-447F-4E14-8ED3-35A922A043A5}" destId="{E8647766-AE1D-45F8-B3AB-5EEE3BDE8498}" srcOrd="3" destOrd="4" presId="urn:microsoft.com/office/officeart/2005/8/layout/hProcess4"/>
    <dgm:cxn modelId="{92AAF230-65D2-4288-BC4A-5E784A4C5C77}" type="presOf" srcId="{89CF50F2-3EE8-4308-BA46-57745656A4AA}" destId="{E8647766-AE1D-45F8-B3AB-5EEE3BDE8498}" srcOrd="0" destOrd="0" presId="urn:microsoft.com/office/officeart/2005/8/layout/hProcess4"/>
    <dgm:cxn modelId="{46A07D10-B678-4E62-8C19-C401F80CCC8A}" type="presParOf" srcId="{754F4C32-447F-4E14-8ED3-35A922A043A5}" destId="{96D6127B-1D73-45CB-82BD-67878CD7892E}" srcOrd="4" destOrd="4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9004300" cy="4029075"/>
        <a:chOff x="0" y="0"/>
        <a:chExt cx="9004300" cy="4029075"/>
      </a:xfrm>
    </dsp:grpSpPr>
    <dsp:sp modelId="{EA4C33C9-9B7B-4236-9D97-1954A4D46745}">
      <dsp:nvSpPr>
        <dsp:cNvPr id="4" name="Rounded Rectangle 3"/>
        <dsp:cNvSpPr/>
      </dsp:nvSpPr>
      <dsp:spPr bwMode="white">
        <a:xfrm>
          <a:off x="87251" y="1027414"/>
          <a:ext cx="2393633" cy="1974247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20955" tIns="20955" rIns="20955" bIns="20955" anchor="t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>
              <a:solidFill>
                <a:schemeClr val="dk1"/>
              </a:solidFill>
              <a:sym typeface="+mn-ea"/>
            </a:rPr>
            <a:t>Need for decoupling the HTTP session and the tasks completion: closing the connection ust not affect the task</a:t>
          </a:r>
          <a:endParaRPr lang="en-US" sz="1100">
            <a:solidFill>
              <a:schemeClr val="dk1"/>
            </a:solidFill>
            <a:sym typeface="+mn-ea"/>
          </a:endParaRPr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>
              <a:solidFill>
                <a:schemeClr val="dk1"/>
              </a:solidFill>
            </a:rPr>
            <a:t>HTTPs should be implemented at least between the client and the web application</a:t>
          </a:r>
          <a:endParaRPr lang="en-US" sz="1100">
            <a:solidFill>
              <a:schemeClr val="dk1"/>
            </a:solidFill>
          </a:endParaRPr>
        </a:p>
      </dsp:txBody>
      <dsp:txXfrm>
        <a:off x="87251" y="1027414"/>
        <a:ext cx="2393633" cy="1974247"/>
      </dsp:txXfrm>
    </dsp:sp>
    <dsp:sp modelId="{B871E909-CC84-4270-8398-F5F049AEA932}">
      <dsp:nvSpPr>
        <dsp:cNvPr id="6" name="Shape 5"/>
        <dsp:cNvSpPr/>
      </dsp:nvSpPr>
      <dsp:spPr bwMode="white">
        <a:xfrm>
          <a:off x="1383344" y="1425815"/>
          <a:ext cx="2766869" cy="2766869"/>
        </a:xfrm>
        <a:prstGeom prst="leftCircularArrow">
          <a:avLst>
            <a:gd name="adj1" fmla="val 5000"/>
            <a:gd name="adj2" fmla="val -360000"/>
            <a:gd name="adj3" fmla="val 2135510"/>
            <a:gd name="adj4" fmla="val 9024489"/>
            <a:gd name="adj5" fmla="val 55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383344" y="1425815"/>
        <a:ext cx="2766869" cy="2766869"/>
      </dsp:txXfrm>
    </dsp:sp>
    <dsp:sp modelId="{50F89035-D090-4CAD-827E-5FE864D0CC7D}">
      <dsp:nvSpPr>
        <dsp:cNvPr id="5" name="Rounded Rectangle 4"/>
        <dsp:cNvSpPr/>
      </dsp:nvSpPr>
      <dsp:spPr bwMode="white">
        <a:xfrm>
          <a:off x="619170" y="2578608"/>
          <a:ext cx="2127674" cy="84610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0480" tIns="20320" rIns="30480" bIns="2032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>
              <a:sym typeface="+mn-ea"/>
            </a:rPr>
            <a:t>Refining the </a:t>
          </a:r>
          <a:r>
            <a:rPr lang="en-US" sz="1600">
              <a:sym typeface="+mn-ea"/>
            </a:rPr>
            <a:t>HTTP session</a:t>
          </a:r>
          <a:endParaRPr lang="en-US" sz="1600"/>
        </a:p>
      </dsp:txBody>
      <dsp:txXfrm>
        <a:off x="619170" y="2578608"/>
        <a:ext cx="2127674" cy="846106"/>
      </dsp:txXfrm>
    </dsp:sp>
    <dsp:sp modelId="{8C4A7715-D8F8-4D2B-94CE-98F25CB35172}">
      <dsp:nvSpPr>
        <dsp:cNvPr id="8" name="Rounded Rectangle 7"/>
        <dsp:cNvSpPr/>
      </dsp:nvSpPr>
      <dsp:spPr bwMode="white">
        <a:xfrm>
          <a:off x="3172354" y="1027414"/>
          <a:ext cx="2393633" cy="1974247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20955" tIns="20955" rIns="20955" bIns="20955" anchor="t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>
              <a:solidFill>
                <a:schemeClr val="dk1"/>
              </a:solidFill>
              <a:sym typeface="+mn-ea"/>
            </a:rPr>
            <a:t>A s</a:t>
          </a:r>
          <a:r>
            <a:rPr lang="en-US" sz="1100">
              <a:solidFill>
                <a:schemeClr val="dk1"/>
              </a:solidFill>
              <a:sym typeface="+mn-ea"/>
            </a:rPr>
            <a:t>ingle DB shared by all the dhiria systems? Due to their ethereoginity, is it bette to have one DB for each system?</a:t>
          </a:r>
          <a:endParaRPr lang="en-US" sz="1100">
            <a:solidFill>
              <a:schemeClr val="dk1"/>
            </a:solidFill>
            <a:sym typeface="+mn-ea"/>
          </a:endParaRPr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>
              <a:solidFill>
                <a:schemeClr val="dk1"/>
              </a:solidFill>
            </a:rPr>
            <a:t>With respect to Timex, who should access the DB?</a:t>
          </a:r>
          <a:endParaRPr lang="en-US" sz="1100">
            <a:solidFill>
              <a:schemeClr val="dk1"/>
            </a:solidFill>
          </a:endParaRPr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>
              <a:solidFill>
                <a:schemeClr val="dk1"/>
              </a:solidFill>
            </a:rPr>
            <a:t> </a:t>
          </a:r>
          <a:r>
            <a:rPr lang="en-US" sz="1100">
              <a:solidFill>
                <a:schemeClr val="dk1"/>
              </a:solidFill>
            </a:rPr>
            <a:t>Performance oriented implementation</a:t>
          </a:r>
          <a:endParaRPr lang="en-US" sz="1100">
            <a:solidFill>
              <a:schemeClr val="dk1"/>
            </a:solidFill>
          </a:endParaRPr>
        </a:p>
      </dsp:txBody>
      <dsp:txXfrm>
        <a:off x="3172354" y="1027414"/>
        <a:ext cx="2393633" cy="1974247"/>
      </dsp:txXfrm>
    </dsp:sp>
    <dsp:sp modelId="{FB15DAFD-B404-4CB3-9791-947A7CB3C00D}">
      <dsp:nvSpPr>
        <dsp:cNvPr id="10" name="Circular Arrow 9"/>
        <dsp:cNvSpPr/>
      </dsp:nvSpPr>
      <dsp:spPr bwMode="white">
        <a:xfrm>
          <a:off x="4431678" y="-257840"/>
          <a:ext cx="3106366" cy="3106366"/>
        </a:xfrm>
        <a:prstGeom prst="circularArrow">
          <a:avLst>
            <a:gd name="adj1" fmla="val 5000"/>
            <a:gd name="adj2" fmla="val 360000"/>
            <a:gd name="adj3" fmla="val 19464489"/>
            <a:gd name="adj4" fmla="val 12575510"/>
            <a:gd name="adj5" fmla="val 55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4431678" y="-257840"/>
        <a:ext cx="3106366" cy="3106366"/>
      </dsp:txXfrm>
    </dsp:sp>
    <dsp:sp modelId="{D48BF050-6660-4D4F-AF7C-757C782402D6}">
      <dsp:nvSpPr>
        <dsp:cNvPr id="9" name="Rounded Rectangle 8"/>
        <dsp:cNvSpPr/>
      </dsp:nvSpPr>
      <dsp:spPr bwMode="white">
        <a:xfrm>
          <a:off x="3704272" y="604361"/>
          <a:ext cx="2127674" cy="84610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6195" tIns="24130" rIns="36195" bIns="241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ym typeface="+mn-ea"/>
            </a:rPr>
            <a:t>Data Base Implementation</a:t>
          </a:r>
          <a:endParaRPr lang="en-US"/>
        </a:p>
      </dsp:txBody>
      <dsp:txXfrm>
        <a:off x="3704272" y="604361"/>
        <a:ext cx="2127674" cy="846106"/>
      </dsp:txXfrm>
    </dsp:sp>
    <dsp:sp modelId="{0428F0A0-98D5-457A-BE43-28F46915FA56}">
      <dsp:nvSpPr>
        <dsp:cNvPr id="12" name="Rounded Rectangle 11"/>
        <dsp:cNvSpPr/>
      </dsp:nvSpPr>
      <dsp:spPr bwMode="white">
        <a:xfrm>
          <a:off x="6257456" y="1027414"/>
          <a:ext cx="2393633" cy="1974247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20955" tIns="20955" rIns="20955" bIns="20955" anchor="t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>
              <a:solidFill>
                <a:schemeClr val="dk1"/>
              </a:solidFill>
              <a:sym typeface="+mn-ea"/>
            </a:rPr>
            <a:t>The web application must be able to supports the login phase, retrieving an showing to a users all their related data and tasks</a:t>
          </a:r>
          <a:endParaRPr lang="en-US" sz="1100">
            <a:solidFill>
              <a:schemeClr val="dk1"/>
            </a:solidFill>
          </a:endParaRPr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>
              <a:solidFill>
                <a:schemeClr val="dk1"/>
              </a:solidFill>
              <a:sym typeface="+mn-ea"/>
            </a:rPr>
            <a:t>For each task still in progress, the web app should show the percentage of completion of it</a:t>
          </a:r>
          <a:endParaRPr lang="en-US" sz="1100">
            <a:solidFill>
              <a:schemeClr val="dk1"/>
            </a:solidFill>
            <a:sym typeface="+mn-ea"/>
          </a:endParaRPr>
        </a:p>
      </dsp:txBody>
      <dsp:txXfrm>
        <a:off x="6257456" y="1027414"/>
        <a:ext cx="2393633" cy="1974247"/>
      </dsp:txXfrm>
    </dsp:sp>
    <dsp:sp modelId="{E8647766-AE1D-45F8-B3AB-5EEE3BDE8498}">
      <dsp:nvSpPr>
        <dsp:cNvPr id="13" name="Rounded Rectangle 12"/>
        <dsp:cNvSpPr/>
      </dsp:nvSpPr>
      <dsp:spPr bwMode="white">
        <a:xfrm>
          <a:off x="6789375" y="2578608"/>
          <a:ext cx="2127674" cy="84610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6195" tIns="24130" rIns="36195" bIns="241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ym typeface="+mn-ea"/>
            </a:rPr>
            <a:t>New</a:t>
          </a:r>
          <a:r>
            <a:rPr lang="en-US">
              <a:sym typeface="+mn-ea"/>
            </a:rPr>
            <a:t> </a:t>
          </a:r>
          <a:r>
            <a:rPr lang="en-US">
              <a:sym typeface="+mn-ea"/>
            </a:rPr>
            <a:t>Web Application</a:t>
          </a:r>
          <a:endParaRPr lang="en-US"/>
        </a:p>
      </dsp:txBody>
      <dsp:txXfrm>
        <a:off x="6789375" y="2578608"/>
        <a:ext cx="2127674" cy="846106"/>
      </dsp:txXfrm>
    </dsp:sp>
    <dsp:sp modelId="{24BEEBBD-4900-44F6-A6F9-3F722A9F3012}">
      <dsp:nvSpPr>
        <dsp:cNvPr id="3" name="Rectangles 2" hidden="1"/>
        <dsp:cNvSpPr/>
      </dsp:nvSpPr>
      <dsp:spPr>
        <a:xfrm>
          <a:off x="87251" y="604361"/>
          <a:ext cx="2659592" cy="2820353"/>
        </a:xfrm>
        <a:prstGeom prst="rect">
          <a:avLst/>
        </a:prstGeom>
      </dsp:spPr>
      <dsp:txXfrm>
        <a:off x="87251" y="604361"/>
        <a:ext cx="2659592" cy="2820353"/>
      </dsp:txXfrm>
    </dsp:sp>
    <dsp:sp modelId="{8C60EF28-DEE2-471E-9110-F1DE84254762}">
      <dsp:nvSpPr>
        <dsp:cNvPr id="7" name="Rectangles 6" hidden="1"/>
        <dsp:cNvSpPr/>
      </dsp:nvSpPr>
      <dsp:spPr>
        <a:xfrm>
          <a:off x="3172354" y="604361"/>
          <a:ext cx="2659592" cy="2820353"/>
        </a:xfrm>
        <a:prstGeom prst="rect">
          <a:avLst/>
        </a:prstGeom>
      </dsp:spPr>
      <dsp:txXfrm>
        <a:off x="3172354" y="604361"/>
        <a:ext cx="2659592" cy="2820353"/>
      </dsp:txXfrm>
    </dsp:sp>
    <dsp:sp modelId="{020AEDA5-DA09-4A53-AF58-AED2EF90E935}">
      <dsp:nvSpPr>
        <dsp:cNvPr id="11" name="Rectangles 10" hidden="1"/>
        <dsp:cNvSpPr/>
      </dsp:nvSpPr>
      <dsp:spPr>
        <a:xfrm>
          <a:off x="6257456" y="604361"/>
          <a:ext cx="2659592" cy="2820353"/>
        </a:xfrm>
        <a:prstGeom prst="rect">
          <a:avLst/>
        </a:prstGeom>
      </dsp:spPr>
      <dsp:txXfrm>
        <a:off x="6257456" y="604361"/>
        <a:ext cx="2659592" cy="2820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srcNode" val="parentNode1"/>
              <dgm:param type="dstNode" val="connSite2"/>
              <dgm:param type="connRout" val="curve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srcNode" val="parentNode2"/>
                <dgm:param type="dstNode" val="connSite1"/>
                <dgm:param type="connRout" val="curve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1abfbaf28_3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1abfbaf28_3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1abfbaf28_3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1abfbaf28_3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1abfbaf28_3_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1abfbaf28_3_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1abfbaf28_3_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1abfbaf28_3_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19515fe0b_0_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19515fe0b_0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1abfbaf28_3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1abfbaf28_3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1abfbaf28_3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1abfbaf28_3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9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subTitle" idx="1"/>
          </p:nvPr>
        </p:nvSpPr>
        <p:spPr>
          <a:xfrm>
            <a:off x="3670046" y="295384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>
                <a:sym typeface="+mn-ea"/>
              </a:rPr>
              <a:t>TimeSeries Forecasting a.a.S</a:t>
            </a:r>
            <a:endParaRPr lang="en-US" altLang="en-GB" sz="1800">
              <a:sym typeface="+mn-ea"/>
            </a:endParaRPr>
          </a:p>
        </p:txBody>
      </p:sp>
      <p:sp>
        <p:nvSpPr>
          <p:cNvPr id="141" name="Google Shape;141;p30"/>
          <p:cNvSpPr txBox="1"/>
          <p:nvPr>
            <p:ph type="ctrTitle"/>
          </p:nvPr>
        </p:nvSpPr>
        <p:spPr>
          <a:xfrm>
            <a:off x="1136015" y="904875"/>
            <a:ext cx="6886575" cy="22599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en-GB"/>
            </a:br>
            <a:r>
              <a:rPr lang="en-US" altLang="en-GB">
                <a:sym typeface="+mn-ea"/>
              </a:rPr>
              <a:t>TIMEX</a:t>
            </a:r>
            <a:endParaRPr lang="en-US" altLang="en-GB"/>
          </a:p>
        </p:txBody>
      </p:sp>
      <p:cxnSp>
        <p:nvCxnSpPr>
          <p:cNvPr id="142" name="Google Shape;142;p30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xWorkFlo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" y="204470"/>
            <a:ext cx="7900670" cy="4733925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ctrTitle"/>
          </p:nvPr>
        </p:nvSpPr>
        <p:spPr>
          <a:xfrm>
            <a:off x="621030" y="131445"/>
            <a:ext cx="7901940" cy="637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/>
              <a:t>Example of .json configuration file</a:t>
            </a:r>
            <a:endParaRPr lang="en-US" altLang="en-GB" sz="3200"/>
          </a:p>
        </p:txBody>
      </p:sp>
      <p:sp>
        <p:nvSpPr>
          <p:cNvPr id="2" name="Text Box 1"/>
          <p:cNvSpPr txBox="1"/>
          <p:nvPr/>
        </p:nvSpPr>
        <p:spPr>
          <a:xfrm>
            <a:off x="621030" y="956945"/>
            <a:ext cx="5321935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200">
                <a:solidFill>
                  <a:schemeClr val="tx1"/>
                </a:solidFill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"activity_title": "Bitcoin price forecasting",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"verbose": "INFO",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"input_parameters": {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    </a:t>
            </a:r>
            <a:r>
              <a:rPr lang="en-US" sz="1200" b="1">
                <a:solidFill>
                  <a:schemeClr val="tx1"/>
                </a:solidFill>
              </a:rPr>
              <a:t>"source_data_url"</a:t>
            </a:r>
            <a:r>
              <a:rPr lang="en-US" sz="1200">
                <a:solidFill>
                  <a:schemeClr val="tx1"/>
                </a:solidFill>
              </a:rPr>
              <a:t>: " ... ",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    "columns_to_load_from_url": "Date,Close",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    "datetime_column_name": "Date",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    "index_column_name": "Date",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    "frequency": "D"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},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"model_parameters": {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    "possible_transformations": "none,log_modified",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    </a:t>
            </a:r>
            <a:r>
              <a:rPr lang="en-US" sz="1200" b="1">
                <a:solidFill>
                  <a:schemeClr val="tx1"/>
                </a:solidFill>
              </a:rPr>
              <a:t>"models"</a:t>
            </a:r>
            <a:r>
              <a:rPr lang="en-US" sz="1200">
                <a:solidFill>
                  <a:schemeClr val="tx1"/>
                </a:solidFill>
              </a:rPr>
              <a:t>: "fbprophet,arima",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    </a:t>
            </a:r>
            <a:r>
              <a:rPr lang="en-US" sz="1200" b="1">
                <a:solidFill>
                  <a:schemeClr val="tx1"/>
                </a:solidFill>
              </a:rPr>
              <a:t>"main_accuracy_estimator"</a:t>
            </a:r>
            <a:r>
              <a:rPr lang="en-US" sz="1200">
                <a:solidFill>
                  <a:schemeClr val="tx1"/>
                </a:solidFill>
              </a:rPr>
              <a:t>: "rmse"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},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    "visualization_parameters": { ... }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r>
              <a:rPr lang="en-US" sz="1200">
                <a:solidFill>
                  <a:schemeClr val="tx1"/>
                </a:solidFill>
              </a:rPr>
              <a:t>}</a:t>
            </a:r>
            <a:endParaRPr 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ctrTitle"/>
          </p:nvPr>
        </p:nvSpPr>
        <p:spPr>
          <a:xfrm>
            <a:off x="1965325" y="180340"/>
            <a:ext cx="5213985" cy="617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Further Information</a:t>
            </a:r>
            <a:endParaRPr lang="en-US" altLang="en-GB"/>
          </a:p>
        </p:txBody>
      </p:sp>
      <p:cxnSp>
        <p:nvCxnSpPr>
          <p:cNvPr id="257" name="Google Shape;257;p39"/>
          <p:cNvCxnSpPr>
            <a:endCxn id="264" idx="0"/>
          </p:cNvCxnSpPr>
          <p:nvPr/>
        </p:nvCxnSpPr>
        <p:spPr>
          <a:xfrm flipH="1" flipV="1">
            <a:off x="3999865" y="1371600"/>
            <a:ext cx="5601970" cy="38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9"/>
          <p:cNvCxnSpPr>
            <a:endCxn id="260" idx="0"/>
          </p:cNvCxnSpPr>
          <p:nvPr/>
        </p:nvCxnSpPr>
        <p:spPr>
          <a:xfrm flipH="1">
            <a:off x="5236845" y="2333625"/>
            <a:ext cx="4380230" cy="4826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p39"/>
          <p:cNvSpPr/>
          <p:nvPr/>
        </p:nvSpPr>
        <p:spPr>
          <a:xfrm>
            <a:off x="653415" y="978535"/>
            <a:ext cx="3346450" cy="78613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chemeClr val="bg1"/>
                </a:solidFill>
                <a:latin typeface="+mj-ea"/>
                <a:cs typeface="+mj-ea"/>
                <a:sym typeface="+mn-ea"/>
              </a:rPr>
              <a:t>Minimum number of replicas:</a:t>
            </a:r>
            <a:endParaRPr lang="en-US" altLang="en-GB" sz="1200">
              <a:solidFill>
                <a:schemeClr val="bg1"/>
              </a:solidFill>
              <a:latin typeface="+mj-ea"/>
              <a:cs typeface="+mj-ea"/>
              <a:sym typeface="+mn-ea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 sz="1200">
                <a:solidFill>
                  <a:schemeClr val="bg1"/>
                </a:solidFill>
                <a:latin typeface="+mj-ea"/>
                <a:cs typeface="+mj-ea"/>
                <a:sym typeface="+mn-ea"/>
              </a:rPr>
              <a:t>3 for the predictor POD</a:t>
            </a:r>
            <a:endParaRPr lang="en-US" altLang="en-GB" sz="1200">
              <a:solidFill>
                <a:schemeClr val="bg1"/>
              </a:solidFill>
              <a:latin typeface="+mj-ea"/>
              <a:cs typeface="+mj-ea"/>
              <a:sym typeface="+mn-ea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 sz="1200">
                <a:solidFill>
                  <a:schemeClr val="bg1"/>
                </a:solidFill>
                <a:latin typeface="+mj-ea"/>
                <a:cs typeface="+mj-ea"/>
                <a:sym typeface="+mn-ea"/>
              </a:rPr>
              <a:t>1 for all the others</a:t>
            </a:r>
            <a:endParaRPr lang="en-US" altLang="en-GB" sz="1200">
              <a:solidFill>
                <a:schemeClr val="bg1"/>
              </a:solidFill>
              <a:latin typeface="+mj-ea"/>
              <a:cs typeface="+mj-ea"/>
              <a:sym typeface="+mn-ea"/>
            </a:endParaRPr>
          </a:p>
        </p:txBody>
      </p:sp>
      <p:sp>
        <p:nvSpPr>
          <p:cNvPr id="260" name="Google Shape;260;p39"/>
          <p:cNvSpPr/>
          <p:nvPr/>
        </p:nvSpPr>
        <p:spPr>
          <a:xfrm>
            <a:off x="1890395" y="2025015"/>
            <a:ext cx="3346450" cy="71310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  <a:sym typeface="+mn-ea"/>
              </a:rPr>
              <a:t>Communications among containers:</a:t>
            </a:r>
            <a:endParaRPr lang="en-US" sz="1200">
              <a:solidFill>
                <a:schemeClr val="bg1"/>
              </a:solidFill>
              <a:sym typeface="+mn-ea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sym typeface="+mn-ea"/>
              </a:rPr>
              <a:t>Through Services if in different PODs</a:t>
            </a:r>
            <a:endParaRPr lang="en-US" sz="1200">
              <a:solidFill>
                <a:schemeClr val="bg1"/>
              </a:solidFill>
              <a:sym typeface="+mn-ea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sym typeface="+mn-ea"/>
              </a:rPr>
              <a:t>Through localhost is in the same POD</a:t>
            </a:r>
            <a:endParaRPr lang="en-US" sz="1200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4" name="Google Shape;259;p39"/>
          <p:cNvCxnSpPr/>
          <p:nvPr/>
        </p:nvCxnSpPr>
        <p:spPr>
          <a:xfrm flipH="1" flipV="1">
            <a:off x="7787005" y="4446905"/>
            <a:ext cx="2019935" cy="133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60;p39"/>
          <p:cNvSpPr/>
          <p:nvPr/>
        </p:nvSpPr>
        <p:spPr>
          <a:xfrm>
            <a:off x="4441190" y="4092575"/>
            <a:ext cx="3345815" cy="71310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  <a:sym typeface="+mn-ea"/>
              </a:rPr>
              <a:t>The Timex_app is accessed through an AWS INGRESS</a:t>
            </a:r>
            <a:endParaRPr lang="en-US" sz="1200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3" name="Google Shape;258;p39"/>
          <p:cNvCxnSpPr/>
          <p:nvPr/>
        </p:nvCxnSpPr>
        <p:spPr>
          <a:xfrm flipH="1" flipV="1">
            <a:off x="6837680" y="3415030"/>
            <a:ext cx="2550795" cy="1143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66;p39"/>
          <p:cNvSpPr/>
          <p:nvPr/>
        </p:nvSpPr>
        <p:spPr>
          <a:xfrm>
            <a:off x="2915285" y="3023870"/>
            <a:ext cx="3922395" cy="7810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  <a:latin typeface="+mn-ea"/>
                <a:cs typeface="+mn-ea"/>
              </a:rPr>
              <a:t>Requests to the predictor component are </a:t>
            </a:r>
            <a:r>
              <a:rPr lang="en-US" sz="12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Asynchronous and parallel</a:t>
            </a:r>
            <a:r>
              <a:rPr lang="en-US" sz="1200">
                <a:solidFill>
                  <a:schemeClr val="bg1"/>
                </a:solidFill>
                <a:latin typeface="+mn-ea"/>
                <a:cs typeface="+mn-ea"/>
              </a:rPr>
              <a:t>, which is replicated to fulfill as fast as possible the requested tasks</a:t>
            </a:r>
            <a:endParaRPr lang="en-US" sz="1200">
              <a:solidFill>
                <a:schemeClr val="bg1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ctrTitle"/>
          </p:nvPr>
        </p:nvSpPr>
        <p:spPr>
          <a:xfrm>
            <a:off x="1965325" y="206375"/>
            <a:ext cx="5213985" cy="617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Problems</a:t>
            </a:r>
            <a:endParaRPr lang="en-US" altLang="en-GB"/>
          </a:p>
        </p:txBody>
      </p:sp>
      <p:cxnSp>
        <p:nvCxnSpPr>
          <p:cNvPr id="257" name="Google Shape;257;p39"/>
          <p:cNvCxnSpPr>
            <a:endCxn id="264" idx="0"/>
          </p:cNvCxnSpPr>
          <p:nvPr/>
        </p:nvCxnSpPr>
        <p:spPr>
          <a:xfrm flipH="1">
            <a:off x="3923665" y="1318260"/>
            <a:ext cx="5730875" cy="889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9"/>
          <p:cNvCxnSpPr>
            <a:endCxn id="260" idx="0"/>
          </p:cNvCxnSpPr>
          <p:nvPr/>
        </p:nvCxnSpPr>
        <p:spPr>
          <a:xfrm flipH="1" flipV="1">
            <a:off x="6653530" y="3208020"/>
            <a:ext cx="2891790" cy="6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p39"/>
          <p:cNvSpPr/>
          <p:nvPr/>
        </p:nvSpPr>
        <p:spPr>
          <a:xfrm>
            <a:off x="1095375" y="1010285"/>
            <a:ext cx="2828290" cy="63373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chemeClr val="bg1"/>
                </a:solidFill>
                <a:latin typeface="+mj-ea"/>
                <a:cs typeface="+mj-ea"/>
                <a:sym typeface="+mn-ea"/>
              </a:rPr>
              <a:t>Communication is performed using HTTP</a:t>
            </a:r>
            <a:endParaRPr lang="en-US" altLang="en-GB" sz="1200">
              <a:solidFill>
                <a:schemeClr val="bg1"/>
              </a:solidFill>
              <a:latin typeface="+mj-ea"/>
              <a:cs typeface="+mj-ea"/>
              <a:sym typeface="+mn-ea"/>
            </a:endParaRPr>
          </a:p>
        </p:txBody>
      </p:sp>
      <p:sp>
        <p:nvSpPr>
          <p:cNvPr id="260" name="Google Shape;260;p39"/>
          <p:cNvSpPr/>
          <p:nvPr/>
        </p:nvSpPr>
        <p:spPr>
          <a:xfrm>
            <a:off x="2820670" y="2854960"/>
            <a:ext cx="3832860" cy="70548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  <a:sym typeface="+mn-ea"/>
              </a:rPr>
              <a:t>No persistent storage</a:t>
            </a:r>
            <a:endParaRPr lang="en-US" sz="1200">
              <a:solidFill>
                <a:schemeClr val="bg1"/>
              </a:solidFill>
              <a:sym typeface="+mn-ea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sym typeface="+mn-ea"/>
              </a:rPr>
              <a:t>if a POD crashes, no way to recover the data.</a:t>
            </a:r>
            <a:endParaRPr lang="en-US" sz="1200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4" name="Google Shape;259;p39"/>
          <p:cNvCxnSpPr/>
          <p:nvPr/>
        </p:nvCxnSpPr>
        <p:spPr>
          <a:xfrm flipH="1">
            <a:off x="7492365" y="4106545"/>
            <a:ext cx="2174875" cy="6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60;p39"/>
          <p:cNvSpPr/>
          <p:nvPr/>
        </p:nvSpPr>
        <p:spPr>
          <a:xfrm>
            <a:off x="3780155" y="3778885"/>
            <a:ext cx="3712210" cy="85407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  <a:sym typeface="+mn-ea"/>
              </a:rPr>
              <a:t>The web application does not manage the client login:</a:t>
            </a:r>
            <a:endParaRPr lang="en-US" sz="1200">
              <a:solidFill>
                <a:schemeClr val="bg1"/>
              </a:solidFill>
              <a:sym typeface="+mn-ea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sym typeface="+mn-ea"/>
              </a:rPr>
              <a:t>there’s no link between a specific user and all his/her data or tasks</a:t>
            </a:r>
            <a:endParaRPr lang="en-US" sz="1200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3" name="Google Shape;257;p39"/>
          <p:cNvCxnSpPr>
            <a:endCxn id="2" idx="0"/>
          </p:cNvCxnSpPr>
          <p:nvPr/>
        </p:nvCxnSpPr>
        <p:spPr>
          <a:xfrm flipH="1" flipV="1">
            <a:off x="5607050" y="2235835"/>
            <a:ext cx="3902075" cy="139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64;p39"/>
          <p:cNvSpPr/>
          <p:nvPr/>
        </p:nvSpPr>
        <p:spPr>
          <a:xfrm>
            <a:off x="2031365" y="1842770"/>
            <a:ext cx="3575685" cy="78613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</a:pPr>
            <a:r>
              <a:rPr lang="en-US" altLang="en-GB" sz="1200">
                <a:solidFill>
                  <a:schemeClr val="bg1"/>
                </a:solidFill>
                <a:latin typeface="+mj-ea"/>
                <a:cs typeface="+mj-ea"/>
                <a:sym typeface="+mn-ea"/>
              </a:rPr>
              <a:t>The clients have to wait for the result :</a:t>
            </a:r>
            <a:endParaRPr lang="en-US" altLang="en-GB" sz="1200">
              <a:solidFill>
                <a:schemeClr val="bg1"/>
              </a:solidFill>
              <a:latin typeface="+mj-ea"/>
              <a:cs typeface="+mj-ea"/>
              <a:sym typeface="+mn-ea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sym typeface="+mn-ea"/>
              </a:rPr>
              <a:t>If they disconnect, no way to recover the related workflow</a:t>
            </a:r>
            <a:endParaRPr lang="en-US" altLang="en-GB" sz="1200">
              <a:solidFill>
                <a:schemeClr val="bg1"/>
              </a:solidFill>
              <a:latin typeface="+mj-ea"/>
              <a:cs typeface="+mj-ea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ctrTitle"/>
          </p:nvPr>
        </p:nvSpPr>
        <p:spPr>
          <a:xfrm flipH="1">
            <a:off x="1147445" y="3252470"/>
            <a:ext cx="4951730" cy="1022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NEXT STEPS</a:t>
            </a:r>
            <a:endParaRPr lang="en-US" altLang="en-GB"/>
          </a:p>
        </p:txBody>
      </p:sp>
      <p:sp>
        <p:nvSpPr>
          <p:cNvPr id="180" name="Google Shape;180;p33"/>
          <p:cNvSpPr txBox="1"/>
          <p:nvPr>
            <p:ph type="title" idx="2"/>
          </p:nvPr>
        </p:nvSpPr>
        <p:spPr>
          <a:xfrm flipH="1">
            <a:off x="1147579" y="258991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5</a:t>
            </a:r>
            <a:endParaRPr lang="en-US" altLang="en-GB"/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workflow_idea_brainstorming_thought_mind_icon_1928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4235" y="2464435"/>
            <a:ext cx="1005840" cy="10058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69850" y="557530"/>
          <a:ext cx="9004300" cy="402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6055" name="Google Shape;6055;p67"/>
          <p:cNvGrpSpPr/>
          <p:nvPr/>
        </p:nvGrpSpPr>
        <p:grpSpPr>
          <a:xfrm>
            <a:off x="3352735" y="1677431"/>
            <a:ext cx="351786" cy="326274"/>
            <a:chOff x="-62511900" y="4129100"/>
            <a:chExt cx="304050" cy="282000"/>
          </a:xfrm>
          <a:solidFill>
            <a:schemeClr val="accent1"/>
          </a:solidFill>
        </p:grpSpPr>
        <p:sp>
          <p:nvSpPr>
            <p:cNvPr id="6056" name="Google Shape;6056;p67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7" name="Google Shape;6057;p67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8" name="Google Shape;6058;p67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9" name="Google Shape;6059;p67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0" name="Google Shape;6060;p67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96" name="Google Shape;5396;p65"/>
          <p:cNvGrpSpPr/>
          <p:nvPr/>
        </p:nvGrpSpPr>
        <p:grpSpPr>
          <a:xfrm>
            <a:off x="6456285" y="3122648"/>
            <a:ext cx="339253" cy="318042"/>
            <a:chOff x="4456875" y="2635825"/>
            <a:chExt cx="481825" cy="451700"/>
          </a:xfrm>
          <a:solidFill>
            <a:schemeClr val="accent1"/>
          </a:solidFill>
        </p:grpSpPr>
        <p:sp>
          <p:nvSpPr>
            <p:cNvPr id="5397" name="Google Shape;5397;p65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98" name="Google Shape;5398;p65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99" name="Google Shape;5399;p65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00" name="Google Shape;5400;p65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01" name="Google Shape;5401;p65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02" name="Google Shape;5402;p65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07" name="Google Shape;7207;p69"/>
          <p:cNvGrpSpPr/>
          <p:nvPr/>
        </p:nvGrpSpPr>
        <p:grpSpPr>
          <a:xfrm>
            <a:off x="273498" y="3084927"/>
            <a:ext cx="354311" cy="355909"/>
            <a:chOff x="-49764975" y="3551225"/>
            <a:chExt cx="299300" cy="300650"/>
          </a:xfrm>
          <a:solidFill>
            <a:schemeClr val="accent1"/>
          </a:solidFill>
        </p:grpSpPr>
        <p:sp>
          <p:nvSpPr>
            <p:cNvPr id="7208" name="Google Shape;7208;p69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9" name="Google Shape;7209;p69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0" name="Google Shape;7210;p69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1" name="Google Shape;7211;p69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2" name="Google Shape;7212;p69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3" name="Google Shape;7213;p69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4" name="Google Shape;7214;p69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5" name="Google Shape;7215;p69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6" name="Google Shape;7216;p69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7" name="Google Shape;7217;p69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8" name="Google Shape;7218;p69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ctrTitle"/>
          </p:nvPr>
        </p:nvSpPr>
        <p:spPr>
          <a:xfrm flipH="1">
            <a:off x="1147445" y="3517265"/>
            <a:ext cx="4951730" cy="1022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Possible TIMEX architecture</a:t>
            </a:r>
            <a:endParaRPr lang="en-US" altLang="en-GB"/>
          </a:p>
        </p:txBody>
      </p:sp>
      <p:sp>
        <p:nvSpPr>
          <p:cNvPr id="180" name="Google Shape;180;p33"/>
          <p:cNvSpPr txBox="1"/>
          <p:nvPr>
            <p:ph type="title" idx="2"/>
          </p:nvPr>
        </p:nvSpPr>
        <p:spPr>
          <a:xfrm flipH="1">
            <a:off x="1147579" y="258991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6</a:t>
            </a:r>
            <a:endParaRPr lang="en-US" altLang="en-GB"/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1220" y="2571115"/>
            <a:ext cx="660400" cy="7918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" name="Google Shape;204;p35"/>
          <p:cNvSpPr/>
          <p:nvPr/>
        </p:nvSpPr>
        <p:spPr>
          <a:xfrm>
            <a:off x="459105" y="1527810"/>
            <a:ext cx="1485900" cy="59118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APP</a:t>
            </a:r>
            <a:endParaRPr lang="en-US"/>
          </a:p>
        </p:txBody>
      </p:sp>
      <p:sp>
        <p:nvSpPr>
          <p:cNvPr id="5" name="Google Shape;204;p35"/>
          <p:cNvSpPr/>
          <p:nvPr/>
        </p:nvSpPr>
        <p:spPr>
          <a:xfrm>
            <a:off x="3169285" y="1527810"/>
            <a:ext cx="1485900" cy="59118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TIMEX MANAGER</a:t>
            </a:r>
            <a:endParaRPr lang="en-US"/>
          </a:p>
        </p:txBody>
      </p:sp>
      <p:sp>
        <p:nvSpPr>
          <p:cNvPr id="6" name="Google Shape;204;p35"/>
          <p:cNvSpPr/>
          <p:nvPr/>
        </p:nvSpPr>
        <p:spPr>
          <a:xfrm>
            <a:off x="5646420" y="438150"/>
            <a:ext cx="1485900" cy="59118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SERVER</a:t>
            </a:r>
            <a:endParaRPr lang="en-US"/>
          </a:p>
        </p:txBody>
      </p:sp>
      <p:sp>
        <p:nvSpPr>
          <p:cNvPr id="7" name="Google Shape;204;p35"/>
          <p:cNvSpPr/>
          <p:nvPr/>
        </p:nvSpPr>
        <p:spPr>
          <a:xfrm>
            <a:off x="7132320" y="1527810"/>
            <a:ext cx="1485900" cy="59118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PREDICTION SERVER</a:t>
            </a:r>
            <a:endParaRPr lang="en-US"/>
          </a:p>
        </p:txBody>
      </p:sp>
      <p:sp>
        <p:nvSpPr>
          <p:cNvPr id="8" name="Google Shape;204;p35"/>
          <p:cNvSpPr/>
          <p:nvPr/>
        </p:nvSpPr>
        <p:spPr>
          <a:xfrm>
            <a:off x="5646420" y="2410460"/>
            <a:ext cx="1485900" cy="59118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INGESTION</a:t>
            </a:r>
            <a:endParaRPr lang="en-US"/>
          </a:p>
        </p:txBody>
      </p:sp>
      <p:cxnSp>
        <p:nvCxnSpPr>
          <p:cNvPr id="15" name="Straight Arrow Connector 14"/>
          <p:cNvCxnSpPr>
            <a:stCxn id="204" idx="0"/>
            <a:endCxn id="5" idx="2"/>
          </p:cNvCxnSpPr>
          <p:nvPr/>
        </p:nvCxnSpPr>
        <p:spPr>
          <a:xfrm>
            <a:off x="1945005" y="1823720"/>
            <a:ext cx="1224280" cy="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0"/>
            <a:endCxn id="7" idx="2"/>
          </p:cNvCxnSpPr>
          <p:nvPr/>
        </p:nvCxnSpPr>
        <p:spPr>
          <a:xfrm>
            <a:off x="4655185" y="1823720"/>
            <a:ext cx="2477135" cy="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5" idx="0"/>
            <a:endCxn id="6" idx="2"/>
          </p:cNvCxnSpPr>
          <p:nvPr/>
        </p:nvCxnSpPr>
        <p:spPr>
          <a:xfrm flipV="1">
            <a:off x="4655185" y="734060"/>
            <a:ext cx="991235" cy="1089660"/>
          </a:xfrm>
          <a:prstGeom prst="bentConnector3">
            <a:avLst>
              <a:gd name="adj1" fmla="val 50032"/>
            </a:avLst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database_icon-icons.com_702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4055" y="4045585"/>
            <a:ext cx="991235" cy="991235"/>
          </a:xfrm>
          <a:prstGeom prst="rect">
            <a:avLst/>
          </a:prstGeom>
          <a:ln w="19050">
            <a:noFill/>
          </a:ln>
        </p:spPr>
      </p:pic>
      <p:cxnSp>
        <p:nvCxnSpPr>
          <p:cNvPr id="16" name="Elbow Connector 15"/>
          <p:cNvCxnSpPr>
            <a:stCxn id="5" idx="1"/>
            <a:endCxn id="11" idx="1"/>
          </p:cNvCxnSpPr>
          <p:nvPr/>
        </p:nvCxnSpPr>
        <p:spPr>
          <a:xfrm rot="5400000" flipV="1">
            <a:off x="2996883" y="3034348"/>
            <a:ext cx="2422525" cy="591820"/>
          </a:xfrm>
          <a:prstGeom prst="bentConnector2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7" idx="1"/>
            <a:endCxn id="11" idx="3"/>
          </p:cNvCxnSpPr>
          <p:nvPr/>
        </p:nvCxnSpPr>
        <p:spPr>
          <a:xfrm rot="5400000">
            <a:off x="5474018" y="2140268"/>
            <a:ext cx="2422525" cy="2379980"/>
          </a:xfrm>
          <a:prstGeom prst="bentConnector2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0"/>
            <a:endCxn id="8" idx="2"/>
          </p:cNvCxnSpPr>
          <p:nvPr/>
        </p:nvCxnSpPr>
        <p:spPr>
          <a:xfrm>
            <a:off x="4655185" y="1823720"/>
            <a:ext cx="991235" cy="882650"/>
          </a:xfrm>
          <a:prstGeom prst="bentConnector3">
            <a:avLst>
              <a:gd name="adj1" fmla="val 50032"/>
            </a:avLst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8" idx="1"/>
            <a:endCxn id="11" idx="3"/>
          </p:cNvCxnSpPr>
          <p:nvPr/>
        </p:nvCxnSpPr>
        <p:spPr>
          <a:xfrm rot="5400000">
            <a:off x="5172393" y="3324543"/>
            <a:ext cx="1539875" cy="894080"/>
          </a:xfrm>
          <a:prstGeom prst="bentConnector2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>
            <p:ph type="ctrTitle"/>
          </p:nvPr>
        </p:nvSpPr>
        <p:spPr>
          <a:xfrm>
            <a:off x="1136015" y="904875"/>
            <a:ext cx="6886575" cy="22599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en-GB"/>
            </a:br>
            <a:r>
              <a:rPr lang="en-US" altLang="en-GB">
                <a:sym typeface="+mn-ea"/>
              </a:rPr>
              <a:t>THANKS</a:t>
            </a:r>
            <a:endParaRPr lang="en-US" altLang="en-GB"/>
          </a:p>
        </p:txBody>
      </p:sp>
      <p:cxnSp>
        <p:nvCxnSpPr>
          <p:cNvPr id="142" name="Google Shape;142;p30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COMPONENTS</a:t>
            </a:r>
            <a:endParaRPr lang="en-US" altLang="en-GB"/>
          </a:p>
        </p:txBody>
      </p:sp>
      <p:sp>
        <p:nvSpPr>
          <p:cNvPr id="180" name="Google Shape;180;p33"/>
          <p:cNvSpPr txBox="1"/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97" name="Google Shape;7197;p69"/>
          <p:cNvGrpSpPr/>
          <p:nvPr/>
        </p:nvGrpSpPr>
        <p:grpSpPr>
          <a:xfrm>
            <a:off x="2153920" y="2398395"/>
            <a:ext cx="717550" cy="560070"/>
            <a:chOff x="-49764975" y="3183375"/>
            <a:chExt cx="299300" cy="299125"/>
          </a:xfrm>
          <a:solidFill>
            <a:srgbClr val="3543FF"/>
          </a:solidFill>
        </p:grpSpPr>
        <p:sp>
          <p:nvSpPr>
            <p:cNvPr id="7198" name="Google Shape;7198;p69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9" name="Google Shape;7199;p69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0" name="Google Shape;7200;p69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1" name="Google Shape;7201;p69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2" name="Google Shape;7202;p69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3" name="Google Shape;7203;p69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4" name="Google Shape;7204;p69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5" name="Google Shape;7205;p69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6" name="Google Shape;7206;p69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/>
          <p:nvPr>
            <p:ph type="ctrTitle" idx="2"/>
          </p:nvPr>
        </p:nvSpPr>
        <p:spPr>
          <a:xfrm>
            <a:off x="224155" y="842010"/>
            <a:ext cx="2442845" cy="880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Web Application</a:t>
            </a:r>
            <a:endParaRPr lang="en-US" altLang="en-GB"/>
          </a:p>
        </p:txBody>
      </p:sp>
      <p:sp>
        <p:nvSpPr>
          <p:cNvPr id="327" name="Google Shape;327;p42"/>
          <p:cNvSpPr txBox="1"/>
          <p:nvPr>
            <p:ph type="subTitle" idx="1"/>
          </p:nvPr>
        </p:nvSpPr>
        <p:spPr>
          <a:xfrm>
            <a:off x="223520" y="1749425"/>
            <a:ext cx="2441575" cy="1055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Receives the clients .json configuration files</a:t>
            </a:r>
            <a:endParaRPr lang="en-US" altLang="en-GB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Asks the Manager for starting the forescasting workflow</a:t>
            </a:r>
            <a:endParaRPr lang="en-US" altLang="en-GB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Displays the results to the client</a:t>
            </a:r>
            <a:endParaRPr lang="en-US" altLang="en-GB"/>
          </a:p>
        </p:txBody>
      </p:sp>
      <p:sp>
        <p:nvSpPr>
          <p:cNvPr id="328" name="Google Shape;328;p42"/>
          <p:cNvSpPr txBox="1"/>
          <p:nvPr>
            <p:ph type="ctrTitle" idx="3"/>
          </p:nvPr>
        </p:nvSpPr>
        <p:spPr>
          <a:xfrm>
            <a:off x="2675255" y="989965"/>
            <a:ext cx="1785620" cy="5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Manager</a:t>
            </a:r>
            <a:endParaRPr lang="en-US" altLang="en-GB"/>
          </a:p>
        </p:txBody>
      </p:sp>
      <p:sp>
        <p:nvSpPr>
          <p:cNvPr id="329" name="Google Shape;329;p42"/>
          <p:cNvSpPr txBox="1"/>
          <p:nvPr>
            <p:ph type="subTitle" idx="4"/>
          </p:nvPr>
        </p:nvSpPr>
        <p:spPr>
          <a:xfrm>
            <a:off x="2665095" y="1749425"/>
            <a:ext cx="4098925" cy="947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Manages the requests coming from the timex_app:</a:t>
            </a:r>
            <a:endParaRPr lang="en-US" altLang="en-GB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calls the data_ingestion_module to load the dataset</a:t>
            </a:r>
            <a:endParaRPr lang="en-US" altLang="en-GB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performs async http requests to the predictor.</a:t>
            </a:r>
            <a:br>
              <a:rPr lang="en-US" altLang="en-GB"/>
            </a:br>
            <a:r>
              <a:rPr lang="en-US" altLang="en-GB"/>
              <a:t>Payload = [ loaded_dataset,  .json config_file ] </a:t>
            </a:r>
            <a:endParaRPr lang="en-US" altLang="en-GB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sends the model(s) results to the validation component</a:t>
            </a:r>
            <a:endParaRPr lang="en-US" altLang="en-GB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sends the best model results back to the web application</a:t>
            </a:r>
            <a:endParaRPr lang="en-US" altLang="en-GB"/>
          </a:p>
        </p:txBody>
      </p:sp>
      <p:sp>
        <p:nvSpPr>
          <p:cNvPr id="332" name="Google Shape;332;p42"/>
          <p:cNvSpPr txBox="1"/>
          <p:nvPr>
            <p:ph type="ctrTitle" idx="7"/>
          </p:nvPr>
        </p:nvSpPr>
        <p:spPr>
          <a:xfrm>
            <a:off x="2667000" y="2915285"/>
            <a:ext cx="2618740" cy="546100"/>
          </a:xfrm>
          <a:prstGeom prst="rect">
            <a:avLst/>
          </a:prstGeom>
          <a:ln w="12700" cmpd="sng">
            <a:noFill/>
            <a:prstDash val="solid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Data Ingestion </a:t>
            </a:r>
            <a:endParaRPr lang="en-US" altLang="en-GB"/>
          </a:p>
        </p:txBody>
      </p:sp>
      <p:sp>
        <p:nvSpPr>
          <p:cNvPr id="334" name="Google Shape;334;p42"/>
          <p:cNvSpPr txBox="1"/>
          <p:nvPr>
            <p:ph type="ctrTitle" idx="9"/>
          </p:nvPr>
        </p:nvSpPr>
        <p:spPr>
          <a:xfrm>
            <a:off x="5285740" y="2914650"/>
            <a:ext cx="1947545" cy="54673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Prediction </a:t>
            </a:r>
            <a:endParaRPr lang="en-US" altLang="en-GB"/>
          </a:p>
        </p:txBody>
      </p:sp>
      <p:sp>
        <p:nvSpPr>
          <p:cNvPr id="335" name="Google Shape;335;p42"/>
          <p:cNvSpPr txBox="1"/>
          <p:nvPr>
            <p:ph type="subTitle" idx="13"/>
          </p:nvPr>
        </p:nvSpPr>
        <p:spPr>
          <a:xfrm>
            <a:off x="5328285" y="3461385"/>
            <a:ext cx="1863090" cy="471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Computes training of the model(s)</a:t>
            </a:r>
            <a:endParaRPr lang="en-US" altLang="en-GB"/>
          </a:p>
        </p:txBody>
      </p:sp>
      <p:sp>
        <p:nvSpPr>
          <p:cNvPr id="336" name="Google Shape;336;p42"/>
          <p:cNvSpPr txBox="1"/>
          <p:nvPr>
            <p:ph type="ctrTitle" idx="14"/>
          </p:nvPr>
        </p:nvSpPr>
        <p:spPr>
          <a:xfrm>
            <a:off x="7233920" y="2914650"/>
            <a:ext cx="1854200" cy="54673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Validation </a:t>
            </a:r>
            <a:endParaRPr lang="en-US" altLang="en-GB"/>
          </a:p>
        </p:txBody>
      </p:sp>
      <p:sp>
        <p:nvSpPr>
          <p:cNvPr id="337" name="Google Shape;337;p42"/>
          <p:cNvSpPr txBox="1"/>
          <p:nvPr>
            <p:ph type="subTitle" idx="15"/>
          </p:nvPr>
        </p:nvSpPr>
        <p:spPr>
          <a:xfrm>
            <a:off x="7233920" y="3463290"/>
            <a:ext cx="1855470" cy="808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Chooses the best models based on the main accuracy estimator specified in the user .json file.</a:t>
            </a:r>
            <a:endParaRPr lang="en-US" altLang="en-GB"/>
          </a:p>
        </p:txBody>
      </p:sp>
      <p:cxnSp>
        <p:nvCxnSpPr>
          <p:cNvPr id="338" name="Google Shape;338;p42"/>
          <p:cNvCxnSpPr/>
          <p:nvPr/>
        </p:nvCxnSpPr>
        <p:spPr>
          <a:xfrm flipH="1" flipV="1">
            <a:off x="0" y="1745615"/>
            <a:ext cx="6552565" cy="38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42"/>
          <p:cNvCxnSpPr/>
          <p:nvPr/>
        </p:nvCxnSpPr>
        <p:spPr>
          <a:xfrm flipH="1">
            <a:off x="2675255" y="3461385"/>
            <a:ext cx="6468745" cy="19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327;p42"/>
          <p:cNvSpPr txBox="1"/>
          <p:nvPr/>
        </p:nvSpPr>
        <p:spPr>
          <a:xfrm>
            <a:off x="2675255" y="3463290"/>
            <a:ext cx="2610485" cy="8369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>
                <a:solidFill>
                  <a:schemeClr val="tx1"/>
                </a:solidFill>
                <a:sym typeface="+mn-ea"/>
              </a:rPr>
              <a:t>Creates a pandas DataFrame from a .csv file. The URL to the dataset is provided inside the user .json file</a:t>
            </a:r>
            <a:endParaRPr lang="en-US" altLang="en-GB">
              <a:solidFill>
                <a:schemeClr val="tx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>
                <a:solidFill>
                  <a:schemeClr val="tx1"/>
                </a:solidFill>
                <a:sym typeface="+mn-ea"/>
              </a:rPr>
              <a:t>Performs some data preprocessing required for the analysis</a:t>
            </a:r>
            <a:endParaRPr lang="en-US" alt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Docker Containers</a:t>
            </a:r>
            <a:endParaRPr lang="en-US" altLang="en-GB"/>
          </a:p>
        </p:txBody>
      </p:sp>
      <p:sp>
        <p:nvSpPr>
          <p:cNvPr id="180" name="Google Shape;180;p33"/>
          <p:cNvSpPr txBox="1"/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2</a:t>
            </a:r>
            <a:endParaRPr lang="en-US" altLang="en-GB"/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docker_icon_1461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8680" y="2202815"/>
            <a:ext cx="997585" cy="9975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30505" y="2078990"/>
            <a:ext cx="2105660" cy="714375"/>
            <a:chOff x="2149" y="613"/>
            <a:chExt cx="3342" cy="1744"/>
          </a:xfrm>
        </p:grpSpPr>
        <p:sp>
          <p:nvSpPr>
            <p:cNvPr id="11" name="Google Shape;204;p35"/>
            <p:cNvSpPr/>
            <p:nvPr/>
          </p:nvSpPr>
          <p:spPr>
            <a:xfrm>
              <a:off x="2149" y="613"/>
              <a:ext cx="3342" cy="174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213;p35"/>
            <p:cNvSpPr txBox="1"/>
            <p:nvPr/>
          </p:nvSpPr>
          <p:spPr>
            <a:xfrm>
              <a:off x="2366" y="731"/>
              <a:ext cx="2910" cy="9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Timex_manager</a:t>
              </a:r>
              <a:endParaRPr lang="en-US" altLang="en-GB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663690" y="2078990"/>
            <a:ext cx="2397125" cy="714375"/>
            <a:chOff x="2149" y="613"/>
            <a:chExt cx="3342" cy="1744"/>
          </a:xfrm>
        </p:grpSpPr>
        <p:sp>
          <p:nvSpPr>
            <p:cNvPr id="17" name="Google Shape;204;p35"/>
            <p:cNvSpPr/>
            <p:nvPr/>
          </p:nvSpPr>
          <p:spPr>
            <a:xfrm>
              <a:off x="2149" y="613"/>
              <a:ext cx="3342" cy="174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213;p35"/>
            <p:cNvSpPr txBox="1"/>
            <p:nvPr/>
          </p:nvSpPr>
          <p:spPr>
            <a:xfrm>
              <a:off x="2261" y="632"/>
              <a:ext cx="3118" cy="9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Timex_data_ingestion</a:t>
              </a:r>
              <a:endParaRPr lang="en-US" altLang="en-GB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45235" y="2078990"/>
            <a:ext cx="6616700" cy="2491740"/>
            <a:chOff x="181" y="3743"/>
            <a:chExt cx="10420" cy="3924"/>
          </a:xfrm>
        </p:grpSpPr>
        <p:grpSp>
          <p:nvGrpSpPr>
            <p:cNvPr id="2" name="Group 1"/>
            <p:cNvGrpSpPr/>
            <p:nvPr/>
          </p:nvGrpSpPr>
          <p:grpSpPr>
            <a:xfrm>
              <a:off x="3717" y="3743"/>
              <a:ext cx="3342" cy="1394"/>
              <a:chOff x="2149" y="613"/>
              <a:chExt cx="3342" cy="1394"/>
            </a:xfrm>
          </p:grpSpPr>
          <p:sp>
            <p:nvSpPr>
              <p:cNvPr id="204" name="Google Shape;204;p35"/>
              <p:cNvSpPr/>
              <p:nvPr/>
            </p:nvSpPr>
            <p:spPr>
              <a:xfrm>
                <a:off x="2149" y="613"/>
                <a:ext cx="3342" cy="1394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" name="Google Shape;213;p35"/>
              <p:cNvSpPr txBox="1"/>
              <p:nvPr/>
            </p:nvSpPr>
            <p:spPr>
              <a:xfrm>
                <a:off x="2693" y="613"/>
                <a:ext cx="2253" cy="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b="1">
                    <a:solidFill>
                      <a:schemeClr val="lt1"/>
                    </a:solidFill>
                    <a:latin typeface="Exo 2"/>
                    <a:ea typeface="Exo 2"/>
                    <a:cs typeface="Exo 2"/>
                    <a:sym typeface="Exo 2"/>
                  </a:rPr>
                  <a:t>Timex_utils</a:t>
                </a:r>
                <a:endPara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endParaRPr>
              </a:p>
            </p:txBody>
          </p:sp>
          <p:sp>
            <p:nvSpPr>
              <p:cNvPr id="214" name="Google Shape;214;p35"/>
              <p:cNvSpPr txBox="1"/>
              <p:nvPr/>
            </p:nvSpPr>
            <p:spPr>
              <a:xfrm>
                <a:off x="2374" y="999"/>
                <a:ext cx="2890" cy="9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altLang="en-GB" sz="1000">
                    <a:solidFill>
                      <a:schemeClr val="lt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Contains utility functions and libraries dependencies shared among the children</a:t>
                </a:r>
                <a:endParaRPr lang="en-US" altLang="en-GB" sz="100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81" y="6541"/>
              <a:ext cx="3316" cy="1125"/>
              <a:chOff x="2149" y="613"/>
              <a:chExt cx="3342" cy="1744"/>
            </a:xfrm>
          </p:grpSpPr>
          <p:sp>
            <p:nvSpPr>
              <p:cNvPr id="4" name="Google Shape;204;p35"/>
              <p:cNvSpPr/>
              <p:nvPr/>
            </p:nvSpPr>
            <p:spPr>
              <a:xfrm>
                <a:off x="2149" y="613"/>
                <a:ext cx="3342" cy="1744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" name="Google Shape;213;p35"/>
              <p:cNvSpPr txBox="1"/>
              <p:nvPr/>
            </p:nvSpPr>
            <p:spPr>
              <a:xfrm>
                <a:off x="2365" y="715"/>
                <a:ext cx="2910" cy="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b="1">
                    <a:solidFill>
                      <a:schemeClr val="lt1"/>
                    </a:solidFill>
                    <a:latin typeface="Exo 2"/>
                    <a:ea typeface="Exo 2"/>
                    <a:cs typeface="Exo 2"/>
                    <a:sym typeface="Exo 2"/>
                  </a:rPr>
                  <a:t>Timex_predictor</a:t>
                </a:r>
                <a:endPara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732" y="6541"/>
              <a:ext cx="3316" cy="1125"/>
              <a:chOff x="2149" y="613"/>
              <a:chExt cx="3342" cy="1744"/>
            </a:xfrm>
          </p:grpSpPr>
          <p:sp>
            <p:nvSpPr>
              <p:cNvPr id="8" name="Google Shape;204;p35"/>
              <p:cNvSpPr/>
              <p:nvPr/>
            </p:nvSpPr>
            <p:spPr>
              <a:xfrm>
                <a:off x="2149" y="613"/>
                <a:ext cx="3342" cy="1744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" name="Google Shape;213;p35"/>
              <p:cNvSpPr txBox="1"/>
              <p:nvPr/>
            </p:nvSpPr>
            <p:spPr>
              <a:xfrm>
                <a:off x="2363" y="717"/>
                <a:ext cx="2910" cy="9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b="1">
                    <a:solidFill>
                      <a:schemeClr val="lt1"/>
                    </a:solidFill>
                    <a:latin typeface="Exo 2"/>
                    <a:ea typeface="Exo 2"/>
                    <a:cs typeface="Exo 2"/>
                    <a:sym typeface="Exo 2"/>
                  </a:rPr>
                  <a:t>Timex_app</a:t>
                </a:r>
                <a:endPara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7285" y="6542"/>
              <a:ext cx="3316" cy="1125"/>
              <a:chOff x="2149" y="613"/>
              <a:chExt cx="3342" cy="1744"/>
            </a:xfrm>
          </p:grpSpPr>
          <p:sp>
            <p:nvSpPr>
              <p:cNvPr id="14" name="Google Shape;204;p35"/>
              <p:cNvSpPr/>
              <p:nvPr/>
            </p:nvSpPr>
            <p:spPr>
              <a:xfrm>
                <a:off x="2149" y="613"/>
                <a:ext cx="3342" cy="1744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213;p35"/>
              <p:cNvSpPr txBox="1"/>
              <p:nvPr/>
            </p:nvSpPr>
            <p:spPr>
              <a:xfrm>
                <a:off x="2365" y="715"/>
                <a:ext cx="2910" cy="9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b="1">
                    <a:solidFill>
                      <a:schemeClr val="lt1"/>
                    </a:solidFill>
                    <a:latin typeface="Exo 2"/>
                    <a:ea typeface="Exo 2"/>
                    <a:cs typeface="Exo 2"/>
                    <a:sym typeface="Exo 2"/>
                  </a:rPr>
                  <a:t>Timex_validator</a:t>
                </a:r>
                <a:endPara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endParaRPr>
              </a:p>
            </p:txBody>
          </p:sp>
        </p:grpSp>
        <p:cxnSp>
          <p:nvCxnSpPr>
            <p:cNvPr id="19" name="Straight Arrow Connector 18"/>
            <p:cNvCxnSpPr>
              <a:stCxn id="204" idx="1"/>
              <a:endCxn id="4" idx="3"/>
            </p:cNvCxnSpPr>
            <p:nvPr/>
          </p:nvCxnSpPr>
          <p:spPr>
            <a:xfrm flipH="1">
              <a:off x="1839" y="5137"/>
              <a:ext cx="3549" cy="140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04" idx="1"/>
              <a:endCxn id="8" idx="3"/>
            </p:cNvCxnSpPr>
            <p:nvPr/>
          </p:nvCxnSpPr>
          <p:spPr>
            <a:xfrm>
              <a:off x="5388" y="5137"/>
              <a:ext cx="2" cy="140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204" idx="1"/>
              <a:endCxn id="14" idx="3"/>
            </p:cNvCxnSpPr>
            <p:nvPr/>
          </p:nvCxnSpPr>
          <p:spPr>
            <a:xfrm>
              <a:off x="5388" y="5137"/>
              <a:ext cx="3555" cy="1405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105785" y="379095"/>
            <a:ext cx="2891790" cy="714375"/>
            <a:chOff x="2149" y="613"/>
            <a:chExt cx="3342" cy="1744"/>
          </a:xfrm>
        </p:grpSpPr>
        <p:sp>
          <p:nvSpPr>
            <p:cNvPr id="23" name="Google Shape;204;p35"/>
            <p:cNvSpPr/>
            <p:nvPr/>
          </p:nvSpPr>
          <p:spPr>
            <a:xfrm>
              <a:off x="2149" y="613"/>
              <a:ext cx="3342" cy="174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13;p35"/>
            <p:cNvSpPr txBox="1"/>
            <p:nvPr/>
          </p:nvSpPr>
          <p:spPr>
            <a:xfrm>
              <a:off x="2367" y="748"/>
              <a:ext cx="2910" cy="9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Python:3.9-slim-buster</a:t>
              </a:r>
              <a:endParaRPr lang="en-US" altLang="en-GB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cxnSp>
        <p:nvCxnSpPr>
          <p:cNvPr id="26" name="Straight Arrow Connector 25"/>
          <p:cNvCxnSpPr>
            <a:stCxn id="23" idx="1"/>
            <a:endCxn id="11" idx="3"/>
          </p:cNvCxnSpPr>
          <p:nvPr/>
        </p:nvCxnSpPr>
        <p:spPr>
          <a:xfrm flipH="1">
            <a:off x="1283335" y="1093470"/>
            <a:ext cx="3268345" cy="985520"/>
          </a:xfrm>
          <a:prstGeom prst="straightConnector1">
            <a:avLst/>
          </a:prstGeom>
          <a:ln w="19050">
            <a:solidFill>
              <a:schemeClr val="bg1"/>
            </a:solidFill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1"/>
            <a:endCxn id="213" idx="0"/>
          </p:cNvCxnSpPr>
          <p:nvPr/>
        </p:nvCxnSpPr>
        <p:spPr>
          <a:xfrm>
            <a:off x="4551680" y="1093470"/>
            <a:ext cx="0" cy="985520"/>
          </a:xfrm>
          <a:prstGeom prst="straightConnector1">
            <a:avLst/>
          </a:prstGeom>
          <a:ln w="19050">
            <a:solidFill>
              <a:schemeClr val="bg1"/>
            </a:solidFill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1"/>
            <a:endCxn id="17" idx="3"/>
          </p:cNvCxnSpPr>
          <p:nvPr/>
        </p:nvCxnSpPr>
        <p:spPr>
          <a:xfrm>
            <a:off x="4551680" y="1093470"/>
            <a:ext cx="3310890" cy="985520"/>
          </a:xfrm>
          <a:prstGeom prst="straightConnector1">
            <a:avLst/>
          </a:prstGeom>
          <a:ln w="19050">
            <a:solidFill>
              <a:schemeClr val="bg1"/>
            </a:solidFill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3" name="Text Box 32"/>
          <p:cNvSpPr txBox="1"/>
          <p:nvPr/>
        </p:nvSpPr>
        <p:spPr>
          <a:xfrm>
            <a:off x="3862070" y="763270"/>
            <a:ext cx="137858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900">
                <a:latin typeface="DejaVu Sans" panose="020B0603030804020204" charset="0"/>
                <a:cs typeface="DejaVu Sans" panose="020B0603030804020204" charset="0"/>
              </a:rPr>
              <a:t>(Docker base Image)</a:t>
            </a:r>
            <a:endParaRPr lang="en-US" sz="900">
              <a:latin typeface="DejaVu Sans" panose="020B0603030804020204" charset="0"/>
              <a:cs typeface="DejaVu Sans" panose="020B0603030804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31140" y="2471420"/>
            <a:ext cx="210502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900">
                <a:latin typeface="DejaVu Sans" panose="020B0603030804020204" charset="0"/>
                <a:cs typeface="DejaVu Sans" panose="020B0603030804020204" charset="0"/>
              </a:rPr>
              <a:t>(Manager Component Container)</a:t>
            </a:r>
            <a:endParaRPr lang="en-US" sz="900">
              <a:latin typeface="DejaVu Sans" panose="020B0603030804020204" charset="0"/>
              <a:cs typeface="DejaVu Sans" panose="020B0603030804020204" charset="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6663055" y="2456815"/>
            <a:ext cx="243967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900">
                <a:latin typeface="DejaVu Sans" panose="020B0603030804020204" charset="0"/>
                <a:cs typeface="DejaVu Sans" panose="020B0603030804020204" charset="0"/>
              </a:rPr>
              <a:t>(Data ingestion Component Container)</a:t>
            </a:r>
            <a:endParaRPr lang="en-US" sz="900">
              <a:latin typeface="DejaVu Sans" panose="020B0603030804020204" charset="0"/>
              <a:cs typeface="DejaVu Sans" panose="020B0603030804020204" charset="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1245870" y="4225925"/>
            <a:ext cx="210502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900">
                <a:latin typeface="DejaVu Sans" panose="020B0603030804020204" charset="0"/>
                <a:cs typeface="DejaVu Sans" panose="020B0603030804020204" charset="0"/>
              </a:rPr>
              <a:t>(Predictor Component Container)</a:t>
            </a:r>
            <a:endParaRPr lang="en-US" sz="900">
              <a:latin typeface="DejaVu Sans" panose="020B0603030804020204" charset="0"/>
              <a:cs typeface="DejaVu Sans" panose="020B0603030804020204" charset="0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3500755" y="4225925"/>
            <a:ext cx="210502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900">
                <a:latin typeface="DejaVu Sans" panose="020B0603030804020204" charset="0"/>
                <a:cs typeface="DejaVu Sans" panose="020B0603030804020204" charset="0"/>
              </a:rPr>
              <a:t>(Web Application Container)</a:t>
            </a:r>
            <a:endParaRPr lang="en-US" sz="900">
              <a:latin typeface="DejaVu Sans" panose="020B0603030804020204" charset="0"/>
              <a:cs typeface="DejaVu Sans" panose="020B0603030804020204" charset="0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5757545" y="4225925"/>
            <a:ext cx="215963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900">
                <a:latin typeface="DejaVu Sans" panose="020B0603030804020204" charset="0"/>
                <a:cs typeface="DejaVu Sans" panose="020B0603030804020204" charset="0"/>
              </a:rPr>
              <a:t>(Validation Component Container)</a:t>
            </a:r>
            <a:endParaRPr lang="en-US" sz="900">
              <a:latin typeface="DejaVu Sans" panose="020B0603030804020204" charset="0"/>
              <a:cs typeface="DejaVu Sans" panose="020B0603030804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Kubernetes</a:t>
            </a:r>
            <a:endParaRPr lang="en-US" altLang="en-GB"/>
          </a:p>
        </p:txBody>
      </p:sp>
      <p:sp>
        <p:nvSpPr>
          <p:cNvPr id="180" name="Google Shape;180;p33"/>
          <p:cNvSpPr txBox="1"/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3</a:t>
            </a:r>
            <a:endParaRPr lang="en-US" altLang="en-GB"/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kubernetes_logo_icon_1683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0435" y="2274570"/>
            <a:ext cx="852805" cy="8528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ctrTitle"/>
          </p:nvPr>
        </p:nvSpPr>
        <p:spPr>
          <a:xfrm>
            <a:off x="1964690" y="344805"/>
            <a:ext cx="5213985" cy="637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/>
              <a:t>4 PODS</a:t>
            </a:r>
            <a:endParaRPr lang="en-US" altLang="en-GB" sz="3200"/>
          </a:p>
        </p:txBody>
      </p:sp>
      <p:grpSp>
        <p:nvGrpSpPr>
          <p:cNvPr id="17" name="Group 16"/>
          <p:cNvGrpSpPr/>
          <p:nvPr/>
        </p:nvGrpSpPr>
        <p:grpSpPr>
          <a:xfrm>
            <a:off x="955675" y="1476375"/>
            <a:ext cx="1487170" cy="946150"/>
            <a:chOff x="6037" y="1750"/>
            <a:chExt cx="2342" cy="1490"/>
          </a:xfrm>
        </p:grpSpPr>
        <p:sp>
          <p:nvSpPr>
            <p:cNvPr id="204" name="Google Shape;204;p35"/>
            <p:cNvSpPr/>
            <p:nvPr/>
          </p:nvSpPr>
          <p:spPr>
            <a:xfrm>
              <a:off x="6038" y="1750"/>
              <a:ext cx="2340" cy="149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35"/>
            <p:cNvSpPr txBox="1"/>
            <p:nvPr/>
          </p:nvSpPr>
          <p:spPr>
            <a:xfrm>
              <a:off x="6039" y="1750"/>
              <a:ext cx="2340" cy="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- 1</a:t>
              </a:r>
              <a:endParaRPr lang="en-US" altLang="en-GB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14" name="Google Shape;214;p35"/>
            <p:cNvSpPr txBox="1"/>
            <p:nvPr/>
          </p:nvSpPr>
          <p:spPr>
            <a:xfrm>
              <a:off x="6037" y="2488"/>
              <a:ext cx="2342" cy="7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en-GB" sz="120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Timex Web App</a:t>
              </a:r>
              <a:endParaRPr lang="en-US" altLang="en-GB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740150" y="1475105"/>
            <a:ext cx="1661160" cy="946150"/>
            <a:chOff x="6037" y="1750"/>
            <a:chExt cx="2342" cy="1490"/>
          </a:xfrm>
        </p:grpSpPr>
        <p:sp>
          <p:nvSpPr>
            <p:cNvPr id="3" name="Google Shape;204;p35"/>
            <p:cNvSpPr/>
            <p:nvPr/>
          </p:nvSpPr>
          <p:spPr>
            <a:xfrm>
              <a:off x="6038" y="1750"/>
              <a:ext cx="2340" cy="149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213;p35"/>
            <p:cNvSpPr txBox="1"/>
            <p:nvPr/>
          </p:nvSpPr>
          <p:spPr>
            <a:xfrm>
              <a:off x="6039" y="1750"/>
              <a:ext cx="2340" cy="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- 2</a:t>
              </a:r>
              <a:endParaRPr lang="en-US" altLang="en-GB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5" name="Google Shape;214;p35"/>
            <p:cNvSpPr txBox="1"/>
            <p:nvPr/>
          </p:nvSpPr>
          <p:spPr>
            <a:xfrm>
              <a:off x="6037" y="2488"/>
              <a:ext cx="2342" cy="7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en-GB" sz="120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Manager - Validator</a:t>
              </a:r>
              <a:endParaRPr lang="en-US" altLang="en-GB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00520" y="1482725"/>
            <a:ext cx="1487170" cy="946150"/>
            <a:chOff x="6037" y="1750"/>
            <a:chExt cx="2342" cy="1490"/>
          </a:xfrm>
        </p:grpSpPr>
        <p:sp>
          <p:nvSpPr>
            <p:cNvPr id="7" name="Google Shape;204;p35"/>
            <p:cNvSpPr/>
            <p:nvPr/>
          </p:nvSpPr>
          <p:spPr>
            <a:xfrm>
              <a:off x="6038" y="1750"/>
              <a:ext cx="2340" cy="149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213;p35"/>
            <p:cNvSpPr txBox="1"/>
            <p:nvPr/>
          </p:nvSpPr>
          <p:spPr>
            <a:xfrm>
              <a:off x="6039" y="1750"/>
              <a:ext cx="2340" cy="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- 4</a:t>
              </a:r>
              <a:endParaRPr lang="en-US" altLang="en-GB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9" name="Google Shape;214;p35"/>
            <p:cNvSpPr txBox="1"/>
            <p:nvPr/>
          </p:nvSpPr>
          <p:spPr>
            <a:xfrm>
              <a:off x="6037" y="2488"/>
              <a:ext cx="2342" cy="7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en-GB" sz="120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Timex Predictor</a:t>
              </a:r>
              <a:endParaRPr lang="en-US" altLang="en-GB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41420" y="3392170"/>
            <a:ext cx="1660525" cy="946150"/>
            <a:chOff x="6037" y="1750"/>
            <a:chExt cx="2342" cy="1490"/>
          </a:xfrm>
        </p:grpSpPr>
        <p:sp>
          <p:nvSpPr>
            <p:cNvPr id="11" name="Google Shape;204;p35"/>
            <p:cNvSpPr/>
            <p:nvPr/>
          </p:nvSpPr>
          <p:spPr>
            <a:xfrm>
              <a:off x="6038" y="1750"/>
              <a:ext cx="2340" cy="149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213;p35"/>
            <p:cNvSpPr txBox="1"/>
            <p:nvPr/>
          </p:nvSpPr>
          <p:spPr>
            <a:xfrm>
              <a:off x="6039" y="1750"/>
              <a:ext cx="2340" cy="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- 3</a:t>
              </a:r>
              <a:endParaRPr lang="en-US" altLang="en-GB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13" name="Google Shape;214;p35"/>
            <p:cNvSpPr txBox="1"/>
            <p:nvPr/>
          </p:nvSpPr>
          <p:spPr>
            <a:xfrm>
              <a:off x="6037" y="2396"/>
              <a:ext cx="2342" cy="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en-GB" sz="120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Timex Data Ingestion</a:t>
              </a:r>
              <a:endParaRPr lang="en-US" altLang="en-GB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2444115" y="1948815"/>
            <a:ext cx="1298575" cy="127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401945" y="1950085"/>
            <a:ext cx="1298575" cy="127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  <a:endCxn id="12" idx="0"/>
          </p:cNvCxnSpPr>
          <p:nvPr/>
        </p:nvCxnSpPr>
        <p:spPr>
          <a:xfrm>
            <a:off x="4570730" y="2421255"/>
            <a:ext cx="1905" cy="970915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ctrTitle" idx="2"/>
          </p:nvPr>
        </p:nvSpPr>
        <p:spPr>
          <a:xfrm>
            <a:off x="1964690" y="179070"/>
            <a:ext cx="5213985" cy="631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 IN DEPTH</a:t>
            </a:r>
            <a:endParaRPr lang="en-GB" sz="3200"/>
          </a:p>
        </p:txBody>
      </p:sp>
      <p:grpSp>
        <p:nvGrpSpPr>
          <p:cNvPr id="69" name="Group 68"/>
          <p:cNvGrpSpPr/>
          <p:nvPr/>
        </p:nvGrpSpPr>
        <p:grpSpPr>
          <a:xfrm>
            <a:off x="1329055" y="1227455"/>
            <a:ext cx="2703195" cy="1398270"/>
            <a:chOff x="8076" y="5314"/>
            <a:chExt cx="4456" cy="2202"/>
          </a:xfrm>
        </p:grpSpPr>
        <p:grpSp>
          <p:nvGrpSpPr>
            <p:cNvPr id="28" name="Group 27"/>
            <p:cNvGrpSpPr/>
            <p:nvPr/>
          </p:nvGrpSpPr>
          <p:grpSpPr>
            <a:xfrm>
              <a:off x="8076" y="5314"/>
              <a:ext cx="4457" cy="2203"/>
              <a:chOff x="6274" y="2842"/>
              <a:chExt cx="6186" cy="3706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6502" y="2842"/>
                <a:ext cx="5958" cy="3706"/>
                <a:chOff x="4376" y="2991"/>
                <a:chExt cx="6572" cy="3914"/>
              </a:xfrm>
            </p:grpSpPr>
            <p:sp>
              <p:nvSpPr>
                <p:cNvPr id="16" name="Google Shape;204;p35"/>
                <p:cNvSpPr/>
                <p:nvPr/>
              </p:nvSpPr>
              <p:spPr>
                <a:xfrm>
                  <a:off x="4376" y="2991"/>
                  <a:ext cx="6572" cy="3914"/>
                </a:xfrm>
                <a:prstGeom prst="snip2DiagRect">
                  <a:avLst>
                    <a:gd name="adj1" fmla="val 0"/>
                    <a:gd name="adj2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10077" y="6072"/>
                  <a:ext cx="871" cy="833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7657" y="3874"/>
                <a:ext cx="3658" cy="1440"/>
                <a:chOff x="4062" y="4272"/>
                <a:chExt cx="4153" cy="1440"/>
              </a:xfrm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4062" y="4272"/>
                  <a:ext cx="4152" cy="144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1000"/>
                    <a:t>Timex_app</a:t>
                  </a:r>
                  <a:endParaRPr lang="en-US" sz="1000"/>
                </a:p>
              </p:txBody>
            </p:sp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30" y="5128"/>
                  <a:ext cx="685" cy="491"/>
                </a:xfrm>
                <a:prstGeom prst="rect">
                  <a:avLst/>
                </a:prstGeom>
              </p:spPr>
            </p:pic>
          </p:grpSp>
          <p:sp>
            <p:nvSpPr>
              <p:cNvPr id="25" name="Flowchart: Alternate Process 24"/>
              <p:cNvSpPr/>
              <p:nvPr/>
            </p:nvSpPr>
            <p:spPr>
              <a:xfrm>
                <a:off x="6274" y="3130"/>
                <a:ext cx="494" cy="2928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000"/>
                  <a:t>S</a:t>
                </a:r>
                <a:endParaRPr lang="en-US" sz="1000"/>
              </a:p>
              <a:p>
                <a:pPr algn="ctr"/>
                <a:r>
                  <a:rPr lang="en-US" sz="1000"/>
                  <a:t>E</a:t>
                </a:r>
                <a:endParaRPr lang="en-US" sz="1000"/>
              </a:p>
              <a:p>
                <a:pPr algn="ctr"/>
                <a:r>
                  <a:rPr lang="en-US" sz="1000"/>
                  <a:t>R</a:t>
                </a:r>
                <a:endParaRPr lang="en-US" sz="1000"/>
              </a:p>
              <a:p>
                <a:pPr algn="ctr"/>
                <a:r>
                  <a:rPr lang="en-US" sz="1000"/>
                  <a:t>V</a:t>
                </a:r>
                <a:endParaRPr lang="en-US" sz="1000"/>
              </a:p>
              <a:p>
                <a:pPr algn="ctr"/>
                <a:r>
                  <a:rPr lang="en-US" sz="1000"/>
                  <a:t>I</a:t>
                </a:r>
                <a:endParaRPr lang="en-US" sz="1000"/>
              </a:p>
              <a:p>
                <a:pPr algn="ctr"/>
                <a:r>
                  <a:rPr lang="en-US" sz="1000"/>
                  <a:t>C</a:t>
                </a:r>
                <a:endParaRPr lang="en-US" sz="1000"/>
              </a:p>
              <a:p>
                <a:pPr algn="ctr"/>
                <a:r>
                  <a:rPr lang="en-US" sz="1000"/>
                  <a:t>E</a:t>
                </a:r>
                <a:endParaRPr lang="en-US" sz="1000"/>
              </a:p>
            </p:txBody>
          </p:sp>
          <p:cxnSp>
            <p:nvCxnSpPr>
              <p:cNvPr id="27" name="Straight Arrow Connector 26"/>
              <p:cNvCxnSpPr>
                <a:stCxn id="25" idx="3"/>
                <a:endCxn id="21" idx="1"/>
              </p:cNvCxnSpPr>
              <p:nvPr/>
            </p:nvCxnSpPr>
            <p:spPr>
              <a:xfrm>
                <a:off x="6767" y="4594"/>
                <a:ext cx="890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Google Shape;213;p35"/>
            <p:cNvSpPr txBox="1"/>
            <p:nvPr/>
          </p:nvSpPr>
          <p:spPr>
            <a:xfrm>
              <a:off x="9360" y="5314"/>
              <a:ext cx="2059" cy="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- 1</a:t>
              </a:r>
              <a:endParaRPr lang="en-US" altLang="en-GB" sz="12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325245" y="3310255"/>
            <a:ext cx="2816860" cy="1398905"/>
            <a:chOff x="2087" y="5169"/>
            <a:chExt cx="4436" cy="2203"/>
          </a:xfrm>
        </p:grpSpPr>
        <p:grpSp>
          <p:nvGrpSpPr>
            <p:cNvPr id="29" name="Group 28"/>
            <p:cNvGrpSpPr/>
            <p:nvPr/>
          </p:nvGrpSpPr>
          <p:grpSpPr>
            <a:xfrm>
              <a:off x="2087" y="5170"/>
              <a:ext cx="4436" cy="2202"/>
              <a:chOff x="6274" y="2842"/>
              <a:chExt cx="6186" cy="3706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6502" y="2842"/>
                <a:ext cx="5958" cy="3706"/>
                <a:chOff x="4376" y="2991"/>
                <a:chExt cx="6572" cy="3914"/>
              </a:xfrm>
            </p:grpSpPr>
            <p:sp>
              <p:nvSpPr>
                <p:cNvPr id="31" name="Google Shape;204;p35"/>
                <p:cNvSpPr/>
                <p:nvPr/>
              </p:nvSpPr>
              <p:spPr>
                <a:xfrm>
                  <a:off x="4376" y="2991"/>
                  <a:ext cx="6572" cy="3914"/>
                </a:xfrm>
                <a:prstGeom prst="snip2DiagRect">
                  <a:avLst>
                    <a:gd name="adj1" fmla="val 0"/>
                    <a:gd name="adj2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10077" y="5863"/>
                  <a:ext cx="871" cy="1042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/>
              <p:cNvGrpSpPr/>
              <p:nvPr/>
            </p:nvGrpSpPr>
            <p:grpSpPr>
              <a:xfrm>
                <a:off x="7655" y="3852"/>
                <a:ext cx="3657" cy="1440"/>
                <a:chOff x="4060" y="4250"/>
                <a:chExt cx="4152" cy="1440"/>
              </a:xfrm>
            </p:grpSpPr>
            <p:sp>
              <p:nvSpPr>
                <p:cNvPr id="34" name="Rounded Rectangle 33"/>
                <p:cNvSpPr/>
                <p:nvPr/>
              </p:nvSpPr>
              <p:spPr>
                <a:xfrm>
                  <a:off x="4060" y="4250"/>
                  <a:ext cx="4152" cy="144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1000"/>
                    <a:t>Timex</a:t>
                  </a:r>
                  <a:endParaRPr lang="en-US" sz="1000"/>
                </a:p>
                <a:p>
                  <a:pPr algn="ctr"/>
                  <a:r>
                    <a:rPr lang="en-US" sz="1000"/>
                    <a:t>data_ingestion</a:t>
                  </a:r>
                  <a:endParaRPr lang="en-US" sz="1000"/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26" y="5175"/>
                  <a:ext cx="685" cy="491"/>
                </a:xfrm>
                <a:prstGeom prst="rect">
                  <a:avLst/>
                </a:prstGeom>
              </p:spPr>
            </p:pic>
          </p:grpSp>
          <p:sp>
            <p:nvSpPr>
              <p:cNvPr id="36" name="Flowchart: Alternate Process 35"/>
              <p:cNvSpPr/>
              <p:nvPr/>
            </p:nvSpPr>
            <p:spPr>
              <a:xfrm>
                <a:off x="6274" y="3086"/>
                <a:ext cx="495" cy="2973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000"/>
                  <a:t>S</a:t>
                </a:r>
                <a:endParaRPr lang="en-US" sz="1000"/>
              </a:p>
              <a:p>
                <a:pPr algn="ctr"/>
                <a:r>
                  <a:rPr lang="en-US" sz="1000"/>
                  <a:t>E</a:t>
                </a:r>
                <a:endParaRPr lang="en-US" sz="1000"/>
              </a:p>
              <a:p>
                <a:pPr algn="ctr"/>
                <a:r>
                  <a:rPr lang="en-US" sz="1000"/>
                  <a:t>R</a:t>
                </a:r>
                <a:endParaRPr lang="en-US" sz="1000"/>
              </a:p>
              <a:p>
                <a:pPr algn="ctr"/>
                <a:r>
                  <a:rPr lang="en-US" sz="1000"/>
                  <a:t>V</a:t>
                </a:r>
                <a:endParaRPr lang="en-US" sz="1000"/>
              </a:p>
              <a:p>
                <a:pPr algn="ctr"/>
                <a:r>
                  <a:rPr lang="en-US" sz="1000"/>
                  <a:t>I</a:t>
                </a:r>
                <a:endParaRPr lang="en-US" sz="1000"/>
              </a:p>
              <a:p>
                <a:pPr algn="ctr"/>
                <a:r>
                  <a:rPr lang="en-US" sz="1000"/>
                  <a:t>C</a:t>
                </a:r>
                <a:endParaRPr lang="en-US" sz="1000"/>
              </a:p>
              <a:p>
                <a:pPr algn="ctr"/>
                <a:r>
                  <a:rPr lang="en-US" sz="1000"/>
                  <a:t>E</a:t>
                </a:r>
                <a:endParaRPr lang="en-US" sz="1000"/>
              </a:p>
            </p:txBody>
          </p:sp>
          <p:cxnSp>
            <p:nvCxnSpPr>
              <p:cNvPr id="37" name="Straight Arrow Connector 36"/>
              <p:cNvCxnSpPr>
                <a:stCxn id="36" idx="3"/>
                <a:endCxn id="34" idx="1"/>
              </p:cNvCxnSpPr>
              <p:nvPr/>
            </p:nvCxnSpPr>
            <p:spPr>
              <a:xfrm>
                <a:off x="6769" y="4572"/>
                <a:ext cx="884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Google Shape;213;p35"/>
            <p:cNvSpPr txBox="1"/>
            <p:nvPr/>
          </p:nvSpPr>
          <p:spPr>
            <a:xfrm>
              <a:off x="3359" y="5169"/>
              <a:ext cx="2059" cy="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- 3</a:t>
              </a:r>
              <a:endParaRPr lang="en-US" altLang="en-GB" sz="12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320030" y="1170305"/>
            <a:ext cx="2828925" cy="1513132"/>
            <a:chOff x="8079" y="1594"/>
            <a:chExt cx="4832" cy="2693"/>
          </a:xfrm>
        </p:grpSpPr>
        <p:grpSp>
          <p:nvGrpSpPr>
            <p:cNvPr id="38" name="Group 37"/>
            <p:cNvGrpSpPr/>
            <p:nvPr/>
          </p:nvGrpSpPr>
          <p:grpSpPr>
            <a:xfrm rot="0">
              <a:off x="8079" y="1594"/>
              <a:ext cx="4832" cy="2693"/>
              <a:chOff x="6274" y="2842"/>
              <a:chExt cx="6186" cy="3706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6502" y="2842"/>
                <a:ext cx="5958" cy="3706"/>
                <a:chOff x="4376" y="2991"/>
                <a:chExt cx="6572" cy="3914"/>
              </a:xfrm>
            </p:grpSpPr>
            <p:sp>
              <p:nvSpPr>
                <p:cNvPr id="40" name="Google Shape;204;p35"/>
                <p:cNvSpPr/>
                <p:nvPr/>
              </p:nvSpPr>
              <p:spPr>
                <a:xfrm>
                  <a:off x="4376" y="2991"/>
                  <a:ext cx="6572" cy="3914"/>
                </a:xfrm>
                <a:prstGeom prst="snip2DiagRect">
                  <a:avLst>
                    <a:gd name="adj1" fmla="val 0"/>
                    <a:gd name="adj2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10141" y="6074"/>
                  <a:ext cx="807" cy="831"/>
                </a:xfrm>
                <a:prstGeom prst="rect">
                  <a:avLst/>
                </a:prstGeom>
              </p:spPr>
            </p:pic>
          </p:grpSp>
          <p:sp>
            <p:nvSpPr>
              <p:cNvPr id="45" name="Flowchart: Alternate Process 44"/>
              <p:cNvSpPr/>
              <p:nvPr/>
            </p:nvSpPr>
            <p:spPr>
              <a:xfrm>
                <a:off x="6274" y="3331"/>
                <a:ext cx="495" cy="2727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000"/>
                  <a:t>S</a:t>
                </a:r>
                <a:endParaRPr lang="en-US" sz="1000"/>
              </a:p>
              <a:p>
                <a:pPr algn="ctr"/>
                <a:r>
                  <a:rPr lang="en-US" sz="1000"/>
                  <a:t>E</a:t>
                </a:r>
                <a:endParaRPr lang="en-US" sz="1000"/>
              </a:p>
              <a:p>
                <a:pPr algn="ctr"/>
                <a:r>
                  <a:rPr lang="en-US" sz="1000"/>
                  <a:t>R</a:t>
                </a:r>
                <a:endParaRPr lang="en-US" sz="1000"/>
              </a:p>
              <a:p>
                <a:pPr algn="ctr"/>
                <a:r>
                  <a:rPr lang="en-US" sz="1000"/>
                  <a:t>V</a:t>
                </a:r>
                <a:endParaRPr lang="en-US" sz="1000"/>
              </a:p>
              <a:p>
                <a:pPr algn="ctr"/>
                <a:r>
                  <a:rPr lang="en-US" sz="1000"/>
                  <a:t>I</a:t>
                </a:r>
                <a:endParaRPr lang="en-US" sz="1000"/>
              </a:p>
              <a:p>
                <a:pPr algn="ctr"/>
                <a:r>
                  <a:rPr lang="en-US" sz="1000"/>
                  <a:t>C</a:t>
                </a:r>
                <a:endParaRPr lang="en-US" sz="1000"/>
              </a:p>
              <a:p>
                <a:pPr algn="ctr"/>
                <a:r>
                  <a:rPr lang="en-US" sz="1000"/>
                  <a:t>E</a:t>
                </a:r>
                <a:endParaRPr lang="en-US" sz="100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rot="0">
              <a:off x="9309" y="2207"/>
              <a:ext cx="2497" cy="677"/>
              <a:chOff x="9031" y="2829"/>
              <a:chExt cx="2830" cy="931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9031" y="2829"/>
                <a:ext cx="2830" cy="9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000"/>
                  <a:t>Timex_Validator</a:t>
                </a:r>
                <a:endParaRPr lang="en-US" sz="1000"/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447" y="3329"/>
                <a:ext cx="407" cy="342"/>
              </a:xfrm>
              <a:prstGeom prst="rect">
                <a:avLst/>
              </a:prstGeom>
            </p:spPr>
          </p:pic>
        </p:grpSp>
        <p:grpSp>
          <p:nvGrpSpPr>
            <p:cNvPr id="50" name="Group 49"/>
            <p:cNvGrpSpPr/>
            <p:nvPr/>
          </p:nvGrpSpPr>
          <p:grpSpPr>
            <a:xfrm rot="0">
              <a:off x="9303" y="3295"/>
              <a:ext cx="2497" cy="676"/>
              <a:chOff x="9024" y="2630"/>
              <a:chExt cx="2830" cy="930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9024" y="2630"/>
                <a:ext cx="2830" cy="9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000"/>
                  <a:t>Timex_Manager</a:t>
                </a:r>
                <a:endParaRPr lang="en-US" sz="1000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447" y="3124"/>
                <a:ext cx="407" cy="342"/>
              </a:xfrm>
              <a:prstGeom prst="rect">
                <a:avLst/>
              </a:prstGeom>
            </p:spPr>
          </p:pic>
        </p:grpSp>
        <p:cxnSp>
          <p:nvCxnSpPr>
            <p:cNvPr id="54" name="Straight Arrow Connector 53"/>
            <p:cNvCxnSpPr>
              <a:stCxn id="51" idx="0"/>
              <a:endCxn id="47" idx="2"/>
            </p:cNvCxnSpPr>
            <p:nvPr/>
          </p:nvCxnSpPr>
          <p:spPr>
            <a:xfrm flipV="1">
              <a:off x="10551" y="2894"/>
              <a:ext cx="6" cy="40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51" idx="1"/>
            </p:cNvCxnSpPr>
            <p:nvPr/>
          </p:nvCxnSpPr>
          <p:spPr>
            <a:xfrm>
              <a:off x="8459" y="3622"/>
              <a:ext cx="844" cy="1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Google Shape;213;p35"/>
            <p:cNvSpPr txBox="1"/>
            <p:nvPr/>
          </p:nvSpPr>
          <p:spPr>
            <a:xfrm>
              <a:off x="9554" y="1594"/>
              <a:ext cx="2059" cy="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- 2</a:t>
              </a:r>
              <a:endParaRPr lang="en-US" altLang="en-GB" sz="12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320030" y="3310890"/>
            <a:ext cx="2829560" cy="1431290"/>
            <a:chOff x="8053" y="5176"/>
            <a:chExt cx="4456" cy="2254"/>
          </a:xfrm>
        </p:grpSpPr>
        <p:grpSp>
          <p:nvGrpSpPr>
            <p:cNvPr id="58" name="Group 57"/>
            <p:cNvGrpSpPr/>
            <p:nvPr/>
          </p:nvGrpSpPr>
          <p:grpSpPr>
            <a:xfrm rot="0">
              <a:off x="8217" y="5176"/>
              <a:ext cx="4292" cy="2255"/>
              <a:chOff x="4376" y="2991"/>
              <a:chExt cx="6572" cy="3914"/>
            </a:xfrm>
          </p:grpSpPr>
          <p:sp>
            <p:nvSpPr>
              <p:cNvPr id="59" name="Google Shape;204;p35"/>
              <p:cNvSpPr/>
              <p:nvPr/>
            </p:nvSpPr>
            <p:spPr>
              <a:xfrm>
                <a:off x="4376" y="2991"/>
                <a:ext cx="6572" cy="3914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0077" y="6019"/>
                <a:ext cx="871" cy="886"/>
              </a:xfrm>
              <a:prstGeom prst="rect">
                <a:avLst/>
              </a:prstGeom>
            </p:spPr>
          </p:pic>
        </p:grpSp>
        <p:grpSp>
          <p:nvGrpSpPr>
            <p:cNvPr id="61" name="Group 60"/>
            <p:cNvGrpSpPr/>
            <p:nvPr/>
          </p:nvGrpSpPr>
          <p:grpSpPr>
            <a:xfrm rot="0">
              <a:off x="9056" y="5777"/>
              <a:ext cx="2634" cy="926"/>
              <a:chOff x="4073" y="4373"/>
              <a:chExt cx="4152" cy="1440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4073" y="4373"/>
                <a:ext cx="4152" cy="14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000"/>
                  <a:t>Timex_predictor</a:t>
                </a:r>
                <a:endParaRPr lang="en-US" sz="1000"/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25" y="5226"/>
                <a:ext cx="685" cy="491"/>
              </a:xfrm>
              <a:prstGeom prst="rect">
                <a:avLst/>
              </a:prstGeom>
            </p:spPr>
          </p:pic>
        </p:grpSp>
        <p:sp>
          <p:nvSpPr>
            <p:cNvPr id="64" name="Flowchart: Alternate Process 63"/>
            <p:cNvSpPr/>
            <p:nvPr/>
          </p:nvSpPr>
          <p:spPr>
            <a:xfrm>
              <a:off x="8053" y="5351"/>
              <a:ext cx="357" cy="176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000"/>
                <a:t>S</a:t>
              </a:r>
              <a:endParaRPr lang="en-US" sz="1000"/>
            </a:p>
            <a:p>
              <a:pPr algn="ctr"/>
              <a:r>
                <a:rPr lang="en-US" sz="1000"/>
                <a:t>E</a:t>
              </a:r>
              <a:endParaRPr lang="en-US" sz="1000"/>
            </a:p>
            <a:p>
              <a:pPr algn="ctr"/>
              <a:r>
                <a:rPr lang="en-US" sz="1000"/>
                <a:t>R</a:t>
              </a:r>
              <a:endParaRPr lang="en-US" sz="1000"/>
            </a:p>
            <a:p>
              <a:pPr algn="ctr"/>
              <a:r>
                <a:rPr lang="en-US" sz="1000"/>
                <a:t>V</a:t>
              </a:r>
              <a:endParaRPr lang="en-US" sz="1000"/>
            </a:p>
            <a:p>
              <a:pPr algn="ctr"/>
              <a:r>
                <a:rPr lang="en-US" sz="1000"/>
                <a:t>I</a:t>
              </a:r>
              <a:endParaRPr lang="en-US" sz="1000"/>
            </a:p>
            <a:p>
              <a:pPr algn="ctr"/>
              <a:r>
                <a:rPr lang="en-US" sz="1000"/>
                <a:t>C</a:t>
              </a:r>
              <a:endParaRPr lang="en-US" sz="1000"/>
            </a:p>
            <a:p>
              <a:pPr algn="ctr"/>
              <a:r>
                <a:rPr lang="en-US" sz="1000"/>
                <a:t>E</a:t>
              </a:r>
              <a:endParaRPr lang="en-US" sz="1000"/>
            </a:p>
          </p:txBody>
        </p:sp>
        <p:cxnSp>
          <p:nvCxnSpPr>
            <p:cNvPr id="65" name="Straight Arrow Connector 64"/>
            <p:cNvCxnSpPr>
              <a:stCxn id="64" idx="3"/>
              <a:endCxn id="62" idx="1"/>
            </p:cNvCxnSpPr>
            <p:nvPr/>
          </p:nvCxnSpPr>
          <p:spPr>
            <a:xfrm>
              <a:off x="8410" y="6234"/>
              <a:ext cx="672" cy="6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Google Shape;213;p35"/>
            <p:cNvSpPr txBox="1"/>
            <p:nvPr/>
          </p:nvSpPr>
          <p:spPr>
            <a:xfrm>
              <a:off x="9333" y="5176"/>
              <a:ext cx="2059" cy="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- 4</a:t>
              </a:r>
              <a:endParaRPr lang="en-US" altLang="en-GB" sz="12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ctrTitle"/>
          </p:nvPr>
        </p:nvSpPr>
        <p:spPr>
          <a:xfrm flipH="1">
            <a:off x="1147650" y="3078165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Workflow</a:t>
            </a:r>
            <a:endParaRPr lang="en-US" altLang="en-GB"/>
          </a:p>
        </p:txBody>
      </p:sp>
      <p:sp>
        <p:nvSpPr>
          <p:cNvPr id="180" name="Google Shape;180;p33"/>
          <p:cNvSpPr txBox="1"/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4</a:t>
            </a:r>
            <a:endParaRPr lang="en-US" altLang="en-GB"/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0" y="2096770"/>
            <a:ext cx="1209675" cy="1209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2824</Words>
  <Application>WPS Presentation</Application>
  <PresentationFormat/>
  <Paragraphs>213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Arial</vt:lpstr>
      <vt:lpstr>SimSun</vt:lpstr>
      <vt:lpstr>Wingdings</vt:lpstr>
      <vt:lpstr>Arial</vt:lpstr>
      <vt:lpstr>DejaVu Sans</vt:lpstr>
      <vt:lpstr>Exo 2</vt:lpstr>
      <vt:lpstr>C059</vt:lpstr>
      <vt:lpstr>Squada One</vt:lpstr>
      <vt:lpstr>Roboto Condensed Light</vt:lpstr>
      <vt:lpstr>Fira Sans Extra Condensed Medium</vt:lpstr>
      <vt:lpstr>Roboto Condensed</vt:lpstr>
      <vt:lpstr>Microsoft YaHei</vt:lpstr>
      <vt:lpstr>思源黑体 CN</vt:lpstr>
      <vt:lpstr>Arial Unicode MS</vt:lpstr>
      <vt:lpstr>AR PL New Kai ExtB</vt:lpstr>
      <vt:lpstr>Tech Newsletter by Slidesgo</vt:lpstr>
      <vt:lpstr> TIMEX</vt:lpstr>
      <vt:lpstr>01</vt:lpstr>
      <vt:lpstr>Validation </vt:lpstr>
      <vt:lpstr>02</vt:lpstr>
      <vt:lpstr>PowerPoint 演示文稿</vt:lpstr>
      <vt:lpstr>03</vt:lpstr>
      <vt:lpstr>4 PODS</vt:lpstr>
      <vt:lpstr> IN DEPTH</vt:lpstr>
      <vt:lpstr>04</vt:lpstr>
      <vt:lpstr>PowerPoint 演示文稿</vt:lpstr>
      <vt:lpstr>Example of .json configuration file</vt:lpstr>
      <vt:lpstr>Further Information</vt:lpstr>
      <vt:lpstr>Problems</vt:lpstr>
      <vt:lpstr>05</vt:lpstr>
      <vt:lpstr>PowerPoint 演示文稿</vt:lpstr>
      <vt:lpstr>06</vt:lpstr>
      <vt:lpstr>PowerPoint 演示文稿</vt:lpstr>
      <vt:lpstr> 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_x000B_TIMEX</dc:title>
  <dc:creator/>
  <cp:lastModifiedBy>fpuoti</cp:lastModifiedBy>
  <cp:revision>15</cp:revision>
  <dcterms:created xsi:type="dcterms:W3CDTF">2022-04-26T10:31:52Z</dcterms:created>
  <dcterms:modified xsi:type="dcterms:W3CDTF">2022-04-26T10:31:52Z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1033-11.1.0.10976</vt:lpwstr>
  </property>
</Properties>
</file>